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9"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04FFA2-407A-4CFF-B313-82106693FFC0}" type="datetimeFigureOut">
              <a:rPr lang="tr-TR" smtClean="0"/>
              <a:t>6.09.2021</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A1581-390C-42DF-AAAD-770427041CD4}" type="slidenum">
              <a:rPr lang="tr-TR" smtClean="0"/>
              <a:t>‹#›</a:t>
            </a:fld>
            <a:endParaRPr lang="tr-TR"/>
          </a:p>
        </p:txBody>
      </p:sp>
    </p:spTree>
    <p:extLst>
      <p:ext uri="{BB962C8B-B14F-4D97-AF65-F5344CB8AC3E}">
        <p14:creationId xmlns:p14="http://schemas.microsoft.com/office/powerpoint/2010/main" val="4141451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49ADD68-7E83-4F03-AB73-73B6B8518011}"/>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6F0A00C8-FCCE-4C0D-84F0-3175E160D4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C0A39BD4-D72F-4FE9-B1CF-AF346898CB8A}"/>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9F33583F-D4E0-4001-B644-E1A2FD2DC53C}"/>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99919DA-E8A6-4D7D-8081-6DA9349E0F6B}"/>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2552810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C05BE39-E84E-4208-B1F5-30D304029802}"/>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14E68073-E63D-4EAA-BB7C-06AE095B5E26}"/>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B4D1B22D-6EE2-4C6C-9A7A-B765665C65BF}"/>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A60F0D1D-3A45-41BA-A29D-D9B5FCEBDF2F}"/>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2466B4E3-0BF0-4858-97EB-F7D978A4FAF5}"/>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2519040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4ABDEB76-A943-49DE-BBBE-58FD4761563B}"/>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740A5C7-90A2-4D0D-894D-5B2DC9C3C3F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16CB5587-F97D-49A6-9C6E-DF4517A8E2E0}"/>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FB34973C-EBB9-45F4-B6E3-09CEDDB4649B}"/>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BA489C2C-4699-4DE3-8CDC-2E2D5C7BCB39}"/>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615029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975DC6-D661-4E54-9D87-FA4CB0B67955}"/>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ACEC286C-DFF5-492E-A0A5-18BE973B791F}"/>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7445E321-FDF7-4EED-A9C6-DB2A9624C2C2}"/>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E54C0A4C-9398-4713-B02B-3F006C927D09}"/>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B5B3750-1F5F-4218-B67F-CCDC35231C7F}"/>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811215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720CAD2-D8AA-4F87-A03B-9A9EC06942A3}"/>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C6C13751-06D4-4418-9A7C-81297F6B14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4C73EE7-3C1D-4E2D-A59F-32829D6B3CBA}"/>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E26FD39B-A5FE-45F5-8AA5-0B76DCC81F6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599F5934-C38A-451C-8D67-0053FEB1ED89}"/>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3162585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5D51C8-6F01-41BE-95EC-3D74BF1D2EFE}"/>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7284A6C-1673-4D38-B2A3-1C212D01E479}"/>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BBB16EF7-4050-48AF-8AEA-A85781A728CE}"/>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F0E0FF0B-73EC-44EC-B5AB-6187015805D0}"/>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6" name="Alt Bilgi Yer Tutucusu 5">
            <a:extLst>
              <a:ext uri="{FF2B5EF4-FFF2-40B4-BE49-F238E27FC236}">
                <a16:creationId xmlns:a16="http://schemas.microsoft.com/office/drawing/2014/main" id="{2DADF8ED-3E41-4BB3-B7A9-5A9A142FDC1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5A297A5-05EC-4811-80B4-B20E91A24E06}"/>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018474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F9E1B5B-A551-495D-89E9-EB52FE565EBB}"/>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BCE5162E-CF08-49EE-B554-C7585EEED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71EA0D25-97DB-4E2C-8D4C-6FF2A61D85DC}"/>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CCA8B55B-8E93-4F1E-9A67-CD284E6374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F3425BB3-F4EC-4ADB-852F-D11DEED713DC}"/>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1C291FCA-203A-4EE6-9570-AA42AC30C5FD}"/>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8" name="Alt Bilgi Yer Tutucusu 7">
            <a:extLst>
              <a:ext uri="{FF2B5EF4-FFF2-40B4-BE49-F238E27FC236}">
                <a16:creationId xmlns:a16="http://schemas.microsoft.com/office/drawing/2014/main" id="{55F21B36-309E-4C58-8609-69BE22BAA2E1}"/>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D7E6F49-2D9D-4159-958A-CCCB0157C502}"/>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40424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259EDF-8BA4-4EB3-9DDB-E11C350FA632}"/>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A75309E1-FA88-4F05-94E7-78FE4DF1B4B4}"/>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4" name="Alt Bilgi Yer Tutucusu 3">
            <a:extLst>
              <a:ext uri="{FF2B5EF4-FFF2-40B4-BE49-F238E27FC236}">
                <a16:creationId xmlns:a16="http://schemas.microsoft.com/office/drawing/2014/main" id="{6C6D59EA-C76E-492C-A99E-876A42199850}"/>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1CBDFB36-08A7-4A13-807D-92FEA033C2E3}"/>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21078670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1127359F-CE6F-4792-8F19-91D3EB3802AD}"/>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3" name="Alt Bilgi Yer Tutucusu 2">
            <a:extLst>
              <a:ext uri="{FF2B5EF4-FFF2-40B4-BE49-F238E27FC236}">
                <a16:creationId xmlns:a16="http://schemas.microsoft.com/office/drawing/2014/main" id="{84A535F2-5D1C-44FB-8DC5-A69CF489A2DA}"/>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E82FF661-773A-4335-9F68-A86D9607B11C}"/>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569729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2E7F2F-D0E6-440A-88D7-BB722687B5B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E70061A1-D530-4268-86CB-0D1C78914D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8A703085-9753-41D5-B7AD-3592E2B43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924D4217-8326-48B8-95A5-6BF035A9CAAF}"/>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6" name="Alt Bilgi Yer Tutucusu 5">
            <a:extLst>
              <a:ext uri="{FF2B5EF4-FFF2-40B4-BE49-F238E27FC236}">
                <a16:creationId xmlns:a16="http://schemas.microsoft.com/office/drawing/2014/main" id="{F8A02511-C920-4481-AE85-F18C3745975D}"/>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6E8989D8-C6D1-4AC5-AE65-AFB4978BB572}"/>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1216294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0E58CA3-B2E0-4F2E-9990-CCA7062D093F}"/>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033FA84D-94D2-43B6-A0EC-A6734A97A8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2117B1CE-40D5-4AA1-BB9A-35E173DFD3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5E6A51F-9ECB-4140-BAE5-FBA58E040C96}"/>
              </a:ext>
            </a:extLst>
          </p:cNvPr>
          <p:cNvSpPr>
            <a:spLocks noGrp="1"/>
          </p:cNvSpPr>
          <p:nvPr>
            <p:ph type="dt" sz="half" idx="10"/>
          </p:nvPr>
        </p:nvSpPr>
        <p:spPr/>
        <p:txBody>
          <a:bodyPr/>
          <a:lstStyle/>
          <a:p>
            <a:fld id="{604760CC-87CC-4DF5-90A6-64923E882B6D}" type="datetimeFigureOut">
              <a:rPr lang="tr-TR" smtClean="0"/>
              <a:t>6.09.2021</a:t>
            </a:fld>
            <a:endParaRPr lang="tr-TR"/>
          </a:p>
        </p:txBody>
      </p:sp>
      <p:sp>
        <p:nvSpPr>
          <p:cNvPr id="6" name="Alt Bilgi Yer Tutucusu 5">
            <a:extLst>
              <a:ext uri="{FF2B5EF4-FFF2-40B4-BE49-F238E27FC236}">
                <a16:creationId xmlns:a16="http://schemas.microsoft.com/office/drawing/2014/main" id="{4754D634-1337-4C07-B4F9-A9FE91B90087}"/>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006A0DD7-D461-4391-9B04-D45310E0B116}"/>
              </a:ext>
            </a:extLst>
          </p:cNvPr>
          <p:cNvSpPr>
            <a:spLocks noGrp="1"/>
          </p:cNvSpPr>
          <p:nvPr>
            <p:ph type="sldNum" sz="quarter" idx="12"/>
          </p:nvPr>
        </p:nvSpPr>
        <p:spPr/>
        <p:txBody>
          <a:bodyPr/>
          <a:lstStyle/>
          <a:p>
            <a:fld id="{3646EAC8-5244-4889-93E6-8B18C8594136}" type="slidenum">
              <a:rPr lang="tr-TR" smtClean="0"/>
              <a:t>‹#›</a:t>
            </a:fld>
            <a:endParaRPr lang="tr-TR"/>
          </a:p>
        </p:txBody>
      </p:sp>
    </p:spTree>
    <p:extLst>
      <p:ext uri="{BB962C8B-B14F-4D97-AF65-F5344CB8AC3E}">
        <p14:creationId xmlns:p14="http://schemas.microsoft.com/office/powerpoint/2010/main" val="356874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0519CFA7-7380-455B-9290-B6067615B5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A5C7D955-C3A1-4279-9E7C-27F673A429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4A4A323-E687-4311-B2CF-6CB0FDAC4A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4760CC-87CC-4DF5-90A6-64923E882B6D}" type="datetimeFigureOut">
              <a:rPr lang="tr-TR" smtClean="0"/>
              <a:t>6.09.2021</a:t>
            </a:fld>
            <a:endParaRPr lang="tr-TR"/>
          </a:p>
        </p:txBody>
      </p:sp>
      <p:sp>
        <p:nvSpPr>
          <p:cNvPr id="5" name="Alt Bilgi Yer Tutucusu 4">
            <a:extLst>
              <a:ext uri="{FF2B5EF4-FFF2-40B4-BE49-F238E27FC236}">
                <a16:creationId xmlns:a16="http://schemas.microsoft.com/office/drawing/2014/main" id="{6F64D8D6-2C43-49AB-9E37-A64E247B1A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0A5E7BC2-6AE6-4E03-9D66-DBB264D994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46EAC8-5244-4889-93E6-8B18C8594136}" type="slidenum">
              <a:rPr lang="tr-TR" smtClean="0"/>
              <a:t>‹#›</a:t>
            </a:fld>
            <a:endParaRPr lang="tr-TR"/>
          </a:p>
        </p:txBody>
      </p:sp>
    </p:spTree>
    <p:extLst>
      <p:ext uri="{BB962C8B-B14F-4D97-AF65-F5344CB8AC3E}">
        <p14:creationId xmlns:p14="http://schemas.microsoft.com/office/powerpoint/2010/main" val="16535381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8FDFA61-D13E-42FA-A6DE-9F4499C1B77B}"/>
              </a:ext>
            </a:extLst>
          </p:cNvPr>
          <p:cNvSpPr>
            <a:spLocks noGrp="1"/>
          </p:cNvSpPr>
          <p:nvPr>
            <p:ph type="title"/>
          </p:nvPr>
        </p:nvSpPr>
        <p:spPr/>
        <p:txBody>
          <a:bodyPr>
            <a:normAutofit/>
          </a:bodyPr>
          <a:lstStyle/>
          <a:p>
            <a:r>
              <a:rPr lang="tr-TR" sz="3200" dirty="0">
                <a:solidFill>
                  <a:srgbClr val="FF0000"/>
                </a:solidFill>
              </a:rPr>
              <a:t>Time Series Database(Zaman Verisi </a:t>
            </a:r>
            <a:r>
              <a:rPr lang="tr-TR" sz="3200" dirty="0" err="1">
                <a:solidFill>
                  <a:srgbClr val="FF0000"/>
                </a:solidFill>
              </a:rPr>
              <a:t>Veritabanları</a:t>
            </a:r>
            <a:r>
              <a:rPr lang="tr-TR" sz="3200" dirty="0">
                <a:solidFill>
                  <a:srgbClr val="FF0000"/>
                </a:solidFill>
              </a:rPr>
              <a:t>)</a:t>
            </a:r>
          </a:p>
        </p:txBody>
      </p:sp>
      <p:sp>
        <p:nvSpPr>
          <p:cNvPr id="5" name="İçerik Yer Tutucusu 4">
            <a:extLst>
              <a:ext uri="{FF2B5EF4-FFF2-40B4-BE49-F238E27FC236}">
                <a16:creationId xmlns:a16="http://schemas.microsoft.com/office/drawing/2014/main" id="{AA738AB9-2C3B-490A-8682-BE7097503D3B}"/>
              </a:ext>
            </a:extLst>
          </p:cNvPr>
          <p:cNvSpPr>
            <a:spLocks noGrp="1"/>
          </p:cNvSpPr>
          <p:nvPr>
            <p:ph idx="1"/>
          </p:nvPr>
        </p:nvSpPr>
        <p:spPr>
          <a:xfrm>
            <a:off x="838200" y="2237173"/>
            <a:ext cx="10515600" cy="3939790"/>
          </a:xfrm>
        </p:spPr>
        <p:txBody>
          <a:bodyPr/>
          <a:lstStyle/>
          <a:p>
            <a:r>
              <a:rPr lang="tr-TR" dirty="0"/>
              <a:t>Zaman serisi </a:t>
            </a:r>
            <a:r>
              <a:rPr lang="tr-TR" dirty="0" err="1"/>
              <a:t>veritabanı</a:t>
            </a:r>
            <a:r>
              <a:rPr lang="tr-TR" dirty="0"/>
              <a:t> (TSDB), zaman damgalı veya zaman serisi verileri için optimize edilmiş bir </a:t>
            </a:r>
            <a:r>
              <a:rPr lang="tr-TR" dirty="0" err="1"/>
              <a:t>veritabanıdır</a:t>
            </a:r>
            <a:r>
              <a:rPr lang="tr-TR" dirty="0"/>
              <a:t>. Zaman serisi verileri, zaman içinde izlenen, izlenen, örneklenen ve toplanan basit ölçümler veya olaylardır. Bu, sunucu ölçümleri, uygulama performansı izleme, ağ verileri, </a:t>
            </a:r>
            <a:r>
              <a:rPr lang="tr-TR" dirty="0" err="1"/>
              <a:t>sensör</a:t>
            </a:r>
            <a:r>
              <a:rPr lang="tr-TR" dirty="0"/>
              <a:t> verileri, olaylar, tıklamalar, bir pazardaki işlemler ve diğer birçok analitik veri türü olabilir.</a:t>
            </a:r>
          </a:p>
        </p:txBody>
      </p:sp>
    </p:spTree>
    <p:extLst>
      <p:ext uri="{BB962C8B-B14F-4D97-AF65-F5344CB8AC3E}">
        <p14:creationId xmlns:p14="http://schemas.microsoft.com/office/powerpoint/2010/main" val="1062589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5491F9-A4F2-4754-A984-010C2E69A800}"/>
              </a:ext>
            </a:extLst>
          </p:cNvPr>
          <p:cNvSpPr>
            <a:spLocks noGrp="1"/>
          </p:cNvSpPr>
          <p:nvPr>
            <p:ph type="title"/>
          </p:nvPr>
        </p:nvSpPr>
        <p:spPr/>
        <p:txBody>
          <a:bodyPr>
            <a:normAutofit/>
          </a:bodyPr>
          <a:lstStyle/>
          <a:p>
            <a:r>
              <a:rPr lang="tr-TR" sz="3200" i="0" dirty="0" err="1">
                <a:solidFill>
                  <a:srgbClr val="FF0000"/>
                </a:solidFill>
                <a:effectLst/>
                <a:latin typeface="Geekflare"/>
              </a:rPr>
              <a:t>InfluxDB</a:t>
            </a:r>
            <a:endParaRPr lang="tr-TR" sz="3200" dirty="0">
              <a:solidFill>
                <a:srgbClr val="FF0000"/>
              </a:solidFill>
            </a:endParaRPr>
          </a:p>
        </p:txBody>
      </p:sp>
      <p:sp>
        <p:nvSpPr>
          <p:cNvPr id="3" name="İçerik Yer Tutucusu 2">
            <a:extLst>
              <a:ext uri="{FF2B5EF4-FFF2-40B4-BE49-F238E27FC236}">
                <a16:creationId xmlns:a16="http://schemas.microsoft.com/office/drawing/2014/main" id="{A0BA4687-BA82-419A-A3A9-18E85B8932DE}"/>
              </a:ext>
            </a:extLst>
          </p:cNvPr>
          <p:cNvSpPr>
            <a:spLocks noGrp="1"/>
          </p:cNvSpPr>
          <p:nvPr>
            <p:ph idx="1"/>
          </p:nvPr>
        </p:nvSpPr>
        <p:spPr/>
        <p:txBody>
          <a:bodyPr>
            <a:normAutofit/>
          </a:bodyPr>
          <a:lstStyle/>
          <a:p>
            <a:r>
              <a:rPr lang="tr-TR" dirty="0" err="1"/>
              <a:t>InfluxDB</a:t>
            </a:r>
            <a:r>
              <a:rPr lang="tr-TR" dirty="0"/>
              <a:t>, </a:t>
            </a:r>
            <a:r>
              <a:rPr lang="tr-TR" dirty="0" err="1"/>
              <a:t>Go</a:t>
            </a:r>
            <a:r>
              <a:rPr lang="tr-TR" dirty="0"/>
              <a:t> ile yazılmış </a:t>
            </a:r>
            <a:r>
              <a:rPr lang="tr-TR" dirty="0" err="1"/>
              <a:t>DevOps</a:t>
            </a:r>
            <a:r>
              <a:rPr lang="tr-TR" dirty="0"/>
              <a:t> arasında en popüler zaman serisi </a:t>
            </a:r>
            <a:r>
              <a:rPr lang="tr-TR" dirty="0" err="1"/>
              <a:t>veritabanlarından</a:t>
            </a:r>
            <a:r>
              <a:rPr lang="tr-TR" dirty="0"/>
              <a:t> biridir. </a:t>
            </a:r>
            <a:r>
              <a:rPr lang="tr-TR" dirty="0" err="1"/>
              <a:t>InfluxDB</a:t>
            </a:r>
            <a:r>
              <a:rPr lang="tr-TR" dirty="0"/>
              <a:t>, sıfırdan yüksek düzeyde ölçeklenebilir bir veri alımı ve depolama motoru sağlamak için tasarlanmıştır. Gerçek zamanlı olarak zaman serisi verileri, olaylar ve ölçüm akışları üzerinde toplama, depolama, sorgulama, görselleştirme ve eylemde bulunma konusunda çok verimlidir.</a:t>
            </a:r>
          </a:p>
        </p:txBody>
      </p:sp>
    </p:spTree>
    <p:extLst>
      <p:ext uri="{BB962C8B-B14F-4D97-AF65-F5344CB8AC3E}">
        <p14:creationId xmlns:p14="http://schemas.microsoft.com/office/powerpoint/2010/main" val="218502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ACCA156-2AA1-409A-B820-1803B0B149D6}"/>
              </a:ext>
            </a:extLst>
          </p:cNvPr>
          <p:cNvSpPr>
            <a:spLocks noGrp="1"/>
          </p:cNvSpPr>
          <p:nvPr>
            <p:ph type="title"/>
          </p:nvPr>
        </p:nvSpPr>
        <p:spPr/>
        <p:txBody>
          <a:bodyPr>
            <a:normAutofit/>
          </a:bodyPr>
          <a:lstStyle/>
          <a:p>
            <a:r>
              <a:rPr lang="tr-TR" sz="3200" dirty="0">
                <a:solidFill>
                  <a:srgbClr val="FF0000"/>
                </a:solidFill>
                <a:latin typeface="Geekflare"/>
              </a:rPr>
              <a:t>Özellikler</a:t>
            </a:r>
            <a:endParaRPr lang="tr-TR" sz="3200" dirty="0">
              <a:solidFill>
                <a:srgbClr val="FF0000"/>
              </a:solidFill>
            </a:endParaRPr>
          </a:p>
        </p:txBody>
      </p:sp>
      <p:sp>
        <p:nvSpPr>
          <p:cNvPr id="3" name="İçerik Yer Tutucusu 2">
            <a:extLst>
              <a:ext uri="{FF2B5EF4-FFF2-40B4-BE49-F238E27FC236}">
                <a16:creationId xmlns:a16="http://schemas.microsoft.com/office/drawing/2014/main" id="{64B7E792-18B2-41C6-BF71-A94B7CCEE4E9}"/>
              </a:ext>
            </a:extLst>
          </p:cNvPr>
          <p:cNvSpPr>
            <a:spLocks noGrp="1"/>
          </p:cNvSpPr>
          <p:nvPr>
            <p:ph idx="1"/>
          </p:nvPr>
        </p:nvSpPr>
        <p:spPr/>
        <p:txBody>
          <a:bodyPr>
            <a:normAutofit/>
          </a:bodyPr>
          <a:lstStyle/>
          <a:p>
            <a:r>
              <a:rPr lang="tr-TR" dirty="0"/>
              <a:t>Alım ve gerçek zamanlı sorgulama boyunca yüksek zaman serisi verileri için yüksek performans</a:t>
            </a:r>
          </a:p>
          <a:p>
            <a:r>
              <a:rPr lang="tr-TR" dirty="0"/>
              <a:t>Veri alımı için </a:t>
            </a:r>
            <a:r>
              <a:rPr lang="tr-TR" dirty="0" err="1"/>
              <a:t>Collectd</a:t>
            </a:r>
            <a:r>
              <a:rPr lang="tr-TR" dirty="0"/>
              <a:t>, </a:t>
            </a:r>
            <a:r>
              <a:rPr lang="tr-TR" dirty="0" err="1"/>
              <a:t>Graphite</a:t>
            </a:r>
            <a:r>
              <a:rPr lang="tr-TR" dirty="0"/>
              <a:t>, </a:t>
            </a:r>
            <a:r>
              <a:rPr lang="tr-TR" dirty="0" err="1"/>
              <a:t>OpenTSDB</a:t>
            </a:r>
            <a:r>
              <a:rPr lang="tr-TR" dirty="0"/>
              <a:t> gibi protokoller için eklenti desteği</a:t>
            </a:r>
          </a:p>
          <a:p>
            <a:r>
              <a:rPr lang="tr-TR" dirty="0"/>
              <a:t>Milyonlarca veri noktasını sadece 1 saniyede işleyebilir.</a:t>
            </a:r>
          </a:p>
          <a:p>
            <a:r>
              <a:rPr lang="tr-TR" dirty="0"/>
              <a:t>Eski verileri otomatik olarak kaldırmak için saklama ilkeleri</a:t>
            </a:r>
          </a:p>
        </p:txBody>
      </p:sp>
    </p:spTree>
    <p:extLst>
      <p:ext uri="{BB962C8B-B14F-4D97-AF65-F5344CB8AC3E}">
        <p14:creationId xmlns:p14="http://schemas.microsoft.com/office/powerpoint/2010/main" val="2205686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9940992C-847E-4DD7-A2A5-19601D024DBB}"/>
              </a:ext>
            </a:extLst>
          </p:cNvPr>
          <p:cNvSpPr>
            <a:spLocks noGrp="1"/>
          </p:cNvSpPr>
          <p:nvPr>
            <p:ph idx="1"/>
          </p:nvPr>
        </p:nvSpPr>
        <p:spPr>
          <a:xfrm>
            <a:off x="838200" y="318317"/>
            <a:ext cx="10515600" cy="4351338"/>
          </a:xfrm>
        </p:spPr>
        <p:txBody>
          <a:bodyPr/>
          <a:lstStyle/>
          <a:p>
            <a:r>
              <a:rPr lang="tr-TR" dirty="0"/>
              <a:t> </a:t>
            </a:r>
            <a:r>
              <a:rPr lang="tr-TR" sz="2400" dirty="0" err="1"/>
              <a:t>InfluxDB</a:t>
            </a:r>
            <a:r>
              <a:rPr lang="tr-TR" sz="2400" dirty="0"/>
              <a:t> </a:t>
            </a:r>
            <a:r>
              <a:rPr lang="tr-TR" sz="2400" dirty="0" err="1"/>
              <a:t>veritabanını</a:t>
            </a:r>
            <a:r>
              <a:rPr lang="tr-TR" sz="2400" dirty="0"/>
              <a:t> bilgisayara kurdum. Bu </a:t>
            </a:r>
            <a:r>
              <a:rPr lang="tr-TR" sz="2400" dirty="0" err="1"/>
              <a:t>veritabanı</a:t>
            </a:r>
            <a:r>
              <a:rPr lang="tr-TR" sz="2400" dirty="0"/>
              <a:t> üzerinde “</a:t>
            </a:r>
            <a:r>
              <a:rPr lang="tr-TR" sz="2400" dirty="0" err="1"/>
              <a:t>create</a:t>
            </a:r>
            <a:r>
              <a:rPr lang="tr-TR" sz="2400" dirty="0"/>
              <a:t> </a:t>
            </a:r>
            <a:r>
              <a:rPr lang="tr-TR" sz="2400" dirty="0" err="1"/>
              <a:t>database</a:t>
            </a:r>
            <a:r>
              <a:rPr lang="tr-TR" sz="2400" dirty="0"/>
              <a:t>, </a:t>
            </a:r>
            <a:r>
              <a:rPr lang="tr-TR" sz="2400" dirty="0" err="1"/>
              <a:t>show</a:t>
            </a:r>
            <a:r>
              <a:rPr lang="tr-TR" sz="2400" dirty="0"/>
              <a:t> </a:t>
            </a:r>
            <a:r>
              <a:rPr lang="tr-TR" sz="2400" dirty="0" err="1"/>
              <a:t>databases</a:t>
            </a:r>
            <a:r>
              <a:rPr lang="tr-TR" sz="2400" dirty="0"/>
              <a:t>, insert </a:t>
            </a:r>
            <a:r>
              <a:rPr lang="tr-TR" sz="2400" dirty="0" err="1"/>
              <a:t>measurements</a:t>
            </a:r>
            <a:r>
              <a:rPr lang="tr-TR" sz="2400" dirty="0"/>
              <a:t>, </a:t>
            </a:r>
            <a:r>
              <a:rPr lang="tr-TR" sz="2400" dirty="0" err="1"/>
              <a:t>show</a:t>
            </a:r>
            <a:r>
              <a:rPr lang="tr-TR" sz="2400" dirty="0"/>
              <a:t> </a:t>
            </a:r>
            <a:r>
              <a:rPr lang="tr-TR" sz="2400" dirty="0" err="1"/>
              <a:t>measurements</a:t>
            </a:r>
            <a:r>
              <a:rPr lang="tr-TR" sz="2400" dirty="0"/>
              <a:t>, </a:t>
            </a:r>
            <a:r>
              <a:rPr lang="tr-TR" sz="2400" dirty="0" err="1"/>
              <a:t>select</a:t>
            </a:r>
            <a:r>
              <a:rPr lang="tr-TR" sz="2400" dirty="0"/>
              <a:t> </a:t>
            </a:r>
            <a:r>
              <a:rPr lang="tr-TR" sz="2400" dirty="0" err="1"/>
              <a:t>measurement</a:t>
            </a:r>
            <a:r>
              <a:rPr lang="tr-TR" sz="2400" dirty="0"/>
              <a:t>, </a:t>
            </a:r>
            <a:r>
              <a:rPr lang="tr-TR" sz="2400" dirty="0" err="1"/>
              <a:t>drop</a:t>
            </a:r>
            <a:r>
              <a:rPr lang="tr-TR" sz="2400" dirty="0"/>
              <a:t> </a:t>
            </a:r>
            <a:r>
              <a:rPr lang="tr-TR" sz="2400" dirty="0" err="1"/>
              <a:t>measurement</a:t>
            </a:r>
            <a:r>
              <a:rPr lang="tr-TR" sz="2400" dirty="0"/>
              <a:t> ve </a:t>
            </a:r>
            <a:r>
              <a:rPr lang="tr-TR" sz="2400" dirty="0" err="1"/>
              <a:t>drop</a:t>
            </a:r>
            <a:r>
              <a:rPr lang="tr-TR" sz="2400" dirty="0"/>
              <a:t> </a:t>
            </a:r>
            <a:r>
              <a:rPr lang="tr-TR" sz="2400" dirty="0" err="1"/>
              <a:t>database</a:t>
            </a:r>
            <a:r>
              <a:rPr lang="tr-TR" sz="2400" dirty="0"/>
              <a:t>” komutları üzerinde çalıştım ve </a:t>
            </a:r>
            <a:r>
              <a:rPr lang="tr-TR" sz="2400" dirty="0" err="1"/>
              <a:t>InfluxDB</a:t>
            </a:r>
            <a:r>
              <a:rPr lang="tr-TR" sz="2400" dirty="0"/>
              <a:t> konsolu üzerinde bu komutları uyguladım.</a:t>
            </a:r>
          </a:p>
          <a:p>
            <a:endParaRPr lang="tr-TR" dirty="0"/>
          </a:p>
        </p:txBody>
      </p:sp>
      <p:pic>
        <p:nvPicPr>
          <p:cNvPr id="4" name="Resim 3">
            <a:extLst>
              <a:ext uri="{FF2B5EF4-FFF2-40B4-BE49-F238E27FC236}">
                <a16:creationId xmlns:a16="http://schemas.microsoft.com/office/drawing/2014/main" id="{9A42DA02-0191-40CB-894D-7DB412FCD00C}"/>
              </a:ext>
            </a:extLst>
          </p:cNvPr>
          <p:cNvPicPr>
            <a:picLocks noChangeAspect="1"/>
          </p:cNvPicPr>
          <p:nvPr/>
        </p:nvPicPr>
        <p:blipFill>
          <a:blip r:embed="rId2"/>
          <a:stretch>
            <a:fillRect/>
          </a:stretch>
        </p:blipFill>
        <p:spPr>
          <a:xfrm>
            <a:off x="1154986" y="1994956"/>
            <a:ext cx="3383573" cy="4544727"/>
          </a:xfrm>
          <a:prstGeom prst="rect">
            <a:avLst/>
          </a:prstGeom>
        </p:spPr>
      </p:pic>
    </p:spTree>
    <p:extLst>
      <p:ext uri="{BB962C8B-B14F-4D97-AF65-F5344CB8AC3E}">
        <p14:creationId xmlns:p14="http://schemas.microsoft.com/office/powerpoint/2010/main" val="29350432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6289049-14E6-4229-926B-89B36154863C}"/>
              </a:ext>
            </a:extLst>
          </p:cNvPr>
          <p:cNvSpPr>
            <a:spLocks noGrp="1"/>
          </p:cNvSpPr>
          <p:nvPr>
            <p:ph idx="1"/>
          </p:nvPr>
        </p:nvSpPr>
        <p:spPr>
          <a:xfrm>
            <a:off x="838200" y="511730"/>
            <a:ext cx="10515600" cy="4351338"/>
          </a:xfrm>
        </p:spPr>
        <p:txBody>
          <a:bodyPr/>
          <a:lstStyle/>
          <a:p>
            <a:r>
              <a:rPr lang="tr-TR" sz="2400" dirty="0" err="1"/>
              <a:t>InfluxDB</a:t>
            </a:r>
            <a:r>
              <a:rPr lang="tr-TR" sz="2400" dirty="0"/>
              <a:t> konsolu üzerinde “</a:t>
            </a:r>
            <a:r>
              <a:rPr lang="tr-TR" sz="2400" dirty="0" err="1"/>
              <a:t>show</a:t>
            </a:r>
            <a:r>
              <a:rPr lang="tr-TR" sz="2400" dirty="0"/>
              <a:t> </a:t>
            </a:r>
            <a:r>
              <a:rPr lang="tr-TR" sz="2400" dirty="0" err="1"/>
              <a:t>tag</a:t>
            </a:r>
            <a:r>
              <a:rPr lang="tr-TR" sz="2400" dirty="0"/>
              <a:t> </a:t>
            </a:r>
            <a:r>
              <a:rPr lang="tr-TR" sz="2400" dirty="0" err="1"/>
              <a:t>keys</a:t>
            </a:r>
            <a:r>
              <a:rPr lang="tr-TR" sz="2400" dirty="0"/>
              <a:t>, </a:t>
            </a:r>
            <a:r>
              <a:rPr lang="tr-TR" sz="2400" dirty="0" err="1"/>
              <a:t>show</a:t>
            </a:r>
            <a:r>
              <a:rPr lang="tr-TR" sz="2400" dirty="0"/>
              <a:t> </a:t>
            </a:r>
            <a:r>
              <a:rPr lang="tr-TR" sz="2400" dirty="0" err="1"/>
              <a:t>field</a:t>
            </a:r>
            <a:r>
              <a:rPr lang="tr-TR" sz="2400" dirty="0"/>
              <a:t> </a:t>
            </a:r>
            <a:r>
              <a:rPr lang="tr-TR" sz="2400" dirty="0" err="1"/>
              <a:t>keys</a:t>
            </a:r>
            <a:r>
              <a:rPr lang="tr-TR" sz="2400" dirty="0"/>
              <a:t>, </a:t>
            </a:r>
            <a:r>
              <a:rPr lang="tr-TR" sz="2400" dirty="0" err="1"/>
              <a:t>show</a:t>
            </a:r>
            <a:r>
              <a:rPr lang="tr-TR" sz="2400" dirty="0"/>
              <a:t> </a:t>
            </a:r>
            <a:r>
              <a:rPr lang="tr-TR" sz="2400" dirty="0" err="1"/>
              <a:t>tag</a:t>
            </a:r>
            <a:r>
              <a:rPr lang="tr-TR" sz="2400" dirty="0"/>
              <a:t> </a:t>
            </a:r>
            <a:r>
              <a:rPr lang="tr-TR" sz="2400" dirty="0" err="1"/>
              <a:t>values</a:t>
            </a:r>
            <a:r>
              <a:rPr lang="tr-TR" sz="2400" dirty="0"/>
              <a:t>, </a:t>
            </a:r>
            <a:r>
              <a:rPr lang="tr-TR" sz="2400" dirty="0" err="1"/>
              <a:t>show</a:t>
            </a:r>
            <a:r>
              <a:rPr lang="tr-TR" sz="2400" dirty="0"/>
              <a:t> </a:t>
            </a:r>
            <a:r>
              <a:rPr lang="tr-TR" sz="2400" dirty="0" err="1"/>
              <a:t>series</a:t>
            </a:r>
            <a:r>
              <a:rPr lang="tr-TR" sz="2400" dirty="0"/>
              <a:t> ve </a:t>
            </a:r>
            <a:r>
              <a:rPr lang="tr-TR" sz="2400" dirty="0" err="1"/>
              <a:t>drop</a:t>
            </a:r>
            <a:r>
              <a:rPr lang="tr-TR" sz="2400" dirty="0"/>
              <a:t> </a:t>
            </a:r>
            <a:r>
              <a:rPr lang="tr-TR" sz="2400" dirty="0" err="1"/>
              <a:t>series</a:t>
            </a:r>
            <a:r>
              <a:rPr lang="tr-TR" sz="2400" dirty="0"/>
              <a:t>” komutları üzerinde çalıştım ve </a:t>
            </a:r>
            <a:r>
              <a:rPr lang="tr-TR" sz="2400" dirty="0" err="1"/>
              <a:t>InfluxDB</a:t>
            </a:r>
            <a:r>
              <a:rPr lang="tr-TR" sz="2400" dirty="0"/>
              <a:t> üzerinde bu komutları uyguladım.</a:t>
            </a:r>
          </a:p>
          <a:p>
            <a:endParaRPr lang="tr-TR" dirty="0"/>
          </a:p>
          <a:p>
            <a:endParaRPr lang="tr-TR" dirty="0"/>
          </a:p>
        </p:txBody>
      </p:sp>
      <p:pic>
        <p:nvPicPr>
          <p:cNvPr id="4" name="Resim 3">
            <a:extLst>
              <a:ext uri="{FF2B5EF4-FFF2-40B4-BE49-F238E27FC236}">
                <a16:creationId xmlns:a16="http://schemas.microsoft.com/office/drawing/2014/main" id="{3CE34011-0C6D-4294-BF16-A9E7B8CD7C9C}"/>
              </a:ext>
            </a:extLst>
          </p:cNvPr>
          <p:cNvPicPr>
            <a:picLocks noChangeAspect="1"/>
          </p:cNvPicPr>
          <p:nvPr/>
        </p:nvPicPr>
        <p:blipFill>
          <a:blip r:embed="rId2"/>
          <a:stretch>
            <a:fillRect/>
          </a:stretch>
        </p:blipFill>
        <p:spPr>
          <a:xfrm>
            <a:off x="1137074" y="1806819"/>
            <a:ext cx="3596952" cy="4780412"/>
          </a:xfrm>
          <a:prstGeom prst="rect">
            <a:avLst/>
          </a:prstGeom>
        </p:spPr>
      </p:pic>
    </p:spTree>
    <p:extLst>
      <p:ext uri="{BB962C8B-B14F-4D97-AF65-F5344CB8AC3E}">
        <p14:creationId xmlns:p14="http://schemas.microsoft.com/office/powerpoint/2010/main" val="77530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837EDD6-9062-4247-9C2C-DC7A310B0B18}"/>
              </a:ext>
            </a:extLst>
          </p:cNvPr>
          <p:cNvSpPr>
            <a:spLocks noGrp="1"/>
          </p:cNvSpPr>
          <p:nvPr>
            <p:ph idx="1"/>
          </p:nvPr>
        </p:nvSpPr>
        <p:spPr>
          <a:xfrm>
            <a:off x="838200" y="1559295"/>
            <a:ext cx="10515600" cy="4351338"/>
          </a:xfrm>
        </p:spPr>
        <p:txBody>
          <a:bodyPr>
            <a:normAutofit/>
          </a:bodyPr>
          <a:lstStyle/>
          <a:p>
            <a:r>
              <a:rPr lang="tr-TR" sz="2400" dirty="0"/>
              <a:t>Terminalden içinde çeşitli veriler bulunan “</a:t>
            </a:r>
            <a:r>
              <a:rPr lang="tr-TR" sz="2400" dirty="0" err="1"/>
              <a:t>NOAA_water_database</a:t>
            </a:r>
            <a:r>
              <a:rPr lang="tr-TR" sz="2400" dirty="0"/>
              <a:t>” isimli </a:t>
            </a:r>
            <a:r>
              <a:rPr lang="tr-TR" sz="2400" dirty="0" err="1"/>
              <a:t>text</a:t>
            </a:r>
            <a:r>
              <a:rPr lang="tr-TR" sz="2400" dirty="0"/>
              <a:t> dosyasını indirdim. Ardından bu dosyada bulunan verileri </a:t>
            </a:r>
            <a:r>
              <a:rPr lang="tr-TR" sz="2400" dirty="0" err="1"/>
              <a:t>InfluxDB</a:t>
            </a:r>
            <a:r>
              <a:rPr lang="tr-TR" sz="2400" dirty="0"/>
              <a:t> </a:t>
            </a:r>
            <a:r>
              <a:rPr lang="tr-TR" sz="2400" dirty="0" err="1"/>
              <a:t>veritabanına</a:t>
            </a:r>
            <a:r>
              <a:rPr lang="tr-TR" sz="2400" dirty="0"/>
              <a:t> attım. Daha sonra </a:t>
            </a:r>
            <a:r>
              <a:rPr lang="tr-TR" sz="2400" dirty="0" err="1"/>
              <a:t>InfluxDB</a:t>
            </a:r>
            <a:r>
              <a:rPr lang="tr-TR" sz="2400" dirty="0"/>
              <a:t> konsolu üzerinde </a:t>
            </a:r>
            <a:r>
              <a:rPr lang="tr-TR" sz="2400" dirty="0" err="1"/>
              <a:t>NOAA_water_database’i</a:t>
            </a:r>
            <a:r>
              <a:rPr lang="tr-TR" sz="2400" dirty="0"/>
              <a:t> kullanarak “SHOW RETENTION POLICIES, SHOW SERIES kullanarak </a:t>
            </a:r>
            <a:r>
              <a:rPr lang="tr-TR" sz="2400" dirty="0" err="1"/>
              <a:t>database</a:t>
            </a:r>
            <a:r>
              <a:rPr lang="tr-TR" sz="2400" dirty="0"/>
              <a:t> üzerinde filtreleme yaparak arama, SHOW MEASUREMENTS kullanarak </a:t>
            </a:r>
            <a:r>
              <a:rPr lang="tr-TR" sz="2400" dirty="0" err="1"/>
              <a:t>database</a:t>
            </a:r>
            <a:r>
              <a:rPr lang="tr-TR" sz="2400" dirty="0"/>
              <a:t> üzerinde filtreleme yaparak arama, SHOW TAG KEYS kullanarak </a:t>
            </a:r>
            <a:r>
              <a:rPr lang="tr-TR" sz="2400" dirty="0" err="1"/>
              <a:t>database</a:t>
            </a:r>
            <a:r>
              <a:rPr lang="tr-TR" sz="2400" dirty="0"/>
              <a:t> üzerinde filtreleme yaparak arama, SHOW TAG VALUES kullanarak </a:t>
            </a:r>
            <a:r>
              <a:rPr lang="tr-TR" sz="2400" dirty="0" err="1"/>
              <a:t>database</a:t>
            </a:r>
            <a:r>
              <a:rPr lang="tr-TR" sz="2400" dirty="0"/>
              <a:t> üzerinde filtreleme yaparak arama” komutları üzerinde çalıştım ve </a:t>
            </a:r>
            <a:r>
              <a:rPr lang="tr-TR" sz="2400" dirty="0" err="1"/>
              <a:t>InfluxDB</a:t>
            </a:r>
            <a:r>
              <a:rPr lang="tr-TR" sz="2400" dirty="0"/>
              <a:t> üzerinde bu komutları uyguladım.</a:t>
            </a:r>
          </a:p>
        </p:txBody>
      </p:sp>
    </p:spTree>
    <p:extLst>
      <p:ext uri="{BB962C8B-B14F-4D97-AF65-F5344CB8AC3E}">
        <p14:creationId xmlns:p14="http://schemas.microsoft.com/office/powerpoint/2010/main" val="8639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sim 1">
            <a:extLst>
              <a:ext uri="{FF2B5EF4-FFF2-40B4-BE49-F238E27FC236}">
                <a16:creationId xmlns:a16="http://schemas.microsoft.com/office/drawing/2014/main" id="{744AA2A3-2248-4076-A90F-7A4A39654BC1}"/>
              </a:ext>
            </a:extLst>
          </p:cNvPr>
          <p:cNvPicPr>
            <a:picLocks noChangeAspect="1"/>
          </p:cNvPicPr>
          <p:nvPr/>
        </p:nvPicPr>
        <p:blipFill>
          <a:blip r:embed="rId2"/>
          <a:stretch>
            <a:fillRect/>
          </a:stretch>
        </p:blipFill>
        <p:spPr>
          <a:xfrm>
            <a:off x="774188" y="411218"/>
            <a:ext cx="5547841" cy="6035563"/>
          </a:xfrm>
          <a:prstGeom prst="rect">
            <a:avLst/>
          </a:prstGeom>
        </p:spPr>
      </p:pic>
      <p:pic>
        <p:nvPicPr>
          <p:cNvPr id="3" name="Resim 2">
            <a:extLst>
              <a:ext uri="{FF2B5EF4-FFF2-40B4-BE49-F238E27FC236}">
                <a16:creationId xmlns:a16="http://schemas.microsoft.com/office/drawing/2014/main" id="{1EB67EDE-2C28-4260-907B-4A1BD991543E}"/>
              </a:ext>
            </a:extLst>
          </p:cNvPr>
          <p:cNvPicPr>
            <a:picLocks noChangeAspect="1"/>
          </p:cNvPicPr>
          <p:nvPr/>
        </p:nvPicPr>
        <p:blipFill>
          <a:blip r:embed="rId3"/>
          <a:stretch>
            <a:fillRect/>
          </a:stretch>
        </p:blipFill>
        <p:spPr>
          <a:xfrm>
            <a:off x="6455194" y="1935332"/>
            <a:ext cx="5572227" cy="2822239"/>
          </a:xfrm>
          <a:prstGeom prst="rect">
            <a:avLst/>
          </a:prstGeom>
        </p:spPr>
      </p:pic>
    </p:spTree>
    <p:extLst>
      <p:ext uri="{BB962C8B-B14F-4D97-AF65-F5344CB8AC3E}">
        <p14:creationId xmlns:p14="http://schemas.microsoft.com/office/powerpoint/2010/main" val="1946106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C639D50B-5B85-41BB-AF76-1910F3454EE0}"/>
              </a:ext>
            </a:extLst>
          </p:cNvPr>
          <p:cNvSpPr>
            <a:spLocks noGrp="1"/>
          </p:cNvSpPr>
          <p:nvPr>
            <p:ph idx="1"/>
          </p:nvPr>
        </p:nvSpPr>
        <p:spPr>
          <a:xfrm>
            <a:off x="838200" y="19651"/>
            <a:ext cx="10515600" cy="4351338"/>
          </a:xfrm>
        </p:spPr>
        <p:txBody>
          <a:bodyPr>
            <a:normAutofit/>
          </a:bodyPr>
          <a:lstStyle/>
          <a:p>
            <a:r>
              <a:rPr lang="tr-TR" sz="2400" dirty="0" err="1"/>
              <a:t>InfluxDB</a:t>
            </a:r>
            <a:r>
              <a:rPr lang="tr-TR" sz="2400" dirty="0"/>
              <a:t> konsolu üzerinde SELECT komutunu kullanarak </a:t>
            </a:r>
            <a:r>
              <a:rPr lang="tr-TR" sz="2400" dirty="0" err="1"/>
              <a:t>NOAA_water_database</a:t>
            </a:r>
            <a:r>
              <a:rPr lang="tr-TR" sz="2400" dirty="0"/>
              <a:t> üzerinde </a:t>
            </a:r>
            <a:r>
              <a:rPr lang="tr-TR" sz="2400" dirty="0" err="1"/>
              <a:t>tag,field</a:t>
            </a:r>
            <a:r>
              <a:rPr lang="tr-TR" sz="2400" dirty="0"/>
              <a:t> ya da time üzerinden filtreleme yapılarak aramalar yaptım.</a:t>
            </a:r>
          </a:p>
        </p:txBody>
      </p:sp>
      <p:pic>
        <p:nvPicPr>
          <p:cNvPr id="5" name="Resim 4">
            <a:extLst>
              <a:ext uri="{FF2B5EF4-FFF2-40B4-BE49-F238E27FC236}">
                <a16:creationId xmlns:a16="http://schemas.microsoft.com/office/drawing/2014/main" id="{017F0D83-0EB9-45DD-8D90-439DB248AB73}"/>
              </a:ext>
            </a:extLst>
          </p:cNvPr>
          <p:cNvPicPr>
            <a:picLocks noChangeAspect="1"/>
          </p:cNvPicPr>
          <p:nvPr/>
        </p:nvPicPr>
        <p:blipFill>
          <a:blip r:embed="rId2"/>
          <a:stretch>
            <a:fillRect/>
          </a:stretch>
        </p:blipFill>
        <p:spPr>
          <a:xfrm>
            <a:off x="1175551" y="985886"/>
            <a:ext cx="6896119" cy="5541744"/>
          </a:xfrm>
          <a:prstGeom prst="rect">
            <a:avLst/>
          </a:prstGeom>
        </p:spPr>
      </p:pic>
    </p:spTree>
    <p:extLst>
      <p:ext uri="{BB962C8B-B14F-4D97-AF65-F5344CB8AC3E}">
        <p14:creationId xmlns:p14="http://schemas.microsoft.com/office/powerpoint/2010/main" val="239185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18C34C59-6F86-4B34-87A0-AEC8DA18C40F}"/>
              </a:ext>
            </a:extLst>
          </p:cNvPr>
          <p:cNvPicPr>
            <a:picLocks noChangeAspect="1"/>
          </p:cNvPicPr>
          <p:nvPr/>
        </p:nvPicPr>
        <p:blipFill>
          <a:blip r:embed="rId2"/>
          <a:stretch>
            <a:fillRect/>
          </a:stretch>
        </p:blipFill>
        <p:spPr>
          <a:xfrm>
            <a:off x="2287240" y="1918821"/>
            <a:ext cx="7149721" cy="2700762"/>
          </a:xfrm>
          <a:prstGeom prst="rect">
            <a:avLst/>
          </a:prstGeom>
        </p:spPr>
      </p:pic>
    </p:spTree>
    <p:extLst>
      <p:ext uri="{BB962C8B-B14F-4D97-AF65-F5344CB8AC3E}">
        <p14:creationId xmlns:p14="http://schemas.microsoft.com/office/powerpoint/2010/main" val="3261428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FFD3131-C576-4BE2-A90B-D29500F88C5B}"/>
              </a:ext>
            </a:extLst>
          </p:cNvPr>
          <p:cNvSpPr>
            <a:spLocks noGrp="1"/>
          </p:cNvSpPr>
          <p:nvPr>
            <p:ph idx="1"/>
          </p:nvPr>
        </p:nvSpPr>
        <p:spPr>
          <a:xfrm>
            <a:off x="838200" y="1008880"/>
            <a:ext cx="10515600" cy="4351338"/>
          </a:xfrm>
        </p:spPr>
        <p:txBody>
          <a:bodyPr>
            <a:normAutofit fontScale="70000" lnSpcReduction="20000"/>
          </a:bodyPr>
          <a:lstStyle/>
          <a:p>
            <a:endParaRPr lang="tr-TR" dirty="0"/>
          </a:p>
          <a:p>
            <a:r>
              <a:rPr lang="tr-TR" sz="3400" dirty="0" err="1"/>
              <a:t>InfluxDB</a:t>
            </a:r>
            <a:r>
              <a:rPr lang="tr-TR" sz="3400" dirty="0"/>
              <a:t> üzerinde </a:t>
            </a:r>
            <a:r>
              <a:rPr lang="tr-TR" sz="3400" dirty="0" err="1"/>
              <a:t>database</a:t>
            </a:r>
            <a:r>
              <a:rPr lang="tr-TR" sz="3400" dirty="0"/>
              <a:t> oluşturulması için ve bu </a:t>
            </a:r>
            <a:r>
              <a:rPr lang="tr-TR" sz="3400" dirty="0" err="1"/>
              <a:t>database’in</a:t>
            </a:r>
            <a:r>
              <a:rPr lang="tr-TR" sz="3400" dirty="0"/>
              <a:t> içerisine </a:t>
            </a:r>
            <a:r>
              <a:rPr lang="tr-TR" sz="3400" dirty="0" err="1"/>
              <a:t>measurement’lar</a:t>
            </a:r>
            <a:r>
              <a:rPr lang="tr-TR" sz="3400" dirty="0"/>
              <a:t> eklemek için gereken kodu Java dilinde yazdım. Ardından </a:t>
            </a:r>
            <a:r>
              <a:rPr lang="tr-TR" sz="3400" dirty="0" err="1"/>
              <a:t>InfluxDB</a:t>
            </a:r>
            <a:r>
              <a:rPr lang="tr-TR" sz="3400" dirty="0"/>
              <a:t> konsolu üzerinden </a:t>
            </a:r>
            <a:r>
              <a:rPr lang="tr-TR" sz="3400" dirty="0" err="1"/>
              <a:t>database</a:t>
            </a:r>
            <a:r>
              <a:rPr lang="tr-TR" sz="3400" dirty="0"/>
              <a:t> oluşup oluşmadığı ve bu </a:t>
            </a:r>
            <a:r>
              <a:rPr lang="tr-TR" sz="3400" dirty="0" err="1"/>
              <a:t>database</a:t>
            </a:r>
            <a:r>
              <a:rPr lang="tr-TR" sz="3400" dirty="0"/>
              <a:t> içerisine yazılan </a:t>
            </a:r>
            <a:r>
              <a:rPr lang="tr-TR" sz="3400" dirty="0" err="1"/>
              <a:t>measurement’ların</a:t>
            </a:r>
            <a:r>
              <a:rPr lang="tr-TR" sz="3400" dirty="0"/>
              <a:t> verilerini kontrol ettim.</a:t>
            </a:r>
          </a:p>
          <a:p>
            <a:pPr marL="0" indent="0">
              <a:buNone/>
            </a:pPr>
            <a:endParaRPr lang="tr-TR" dirty="0"/>
          </a:p>
          <a:p>
            <a:pPr marL="0" indent="0">
              <a:buNone/>
            </a:pPr>
            <a:r>
              <a:rPr lang="tr-TR" dirty="0">
                <a:solidFill>
                  <a:srgbClr val="FF0000"/>
                </a:solidFill>
              </a:rPr>
              <a:t>   Database Oluşumu Kod Parçası</a:t>
            </a:r>
          </a:p>
          <a:p>
            <a:pPr marL="0" indent="0">
              <a:buNone/>
            </a:pPr>
            <a:endParaRPr lang="tr-TR" dirty="0">
              <a:solidFill>
                <a:srgbClr val="FF0000"/>
              </a:solidFill>
            </a:endParaRPr>
          </a:p>
          <a:p>
            <a:pPr marL="0" indent="0">
              <a:buNone/>
            </a:pPr>
            <a:endParaRPr lang="tr-TR" dirty="0">
              <a:solidFill>
                <a:srgbClr val="FF0000"/>
              </a:solidFill>
            </a:endParaRPr>
          </a:p>
          <a:p>
            <a:pPr marL="0" indent="0">
              <a:buNone/>
            </a:pPr>
            <a:endParaRPr lang="tr-TR" dirty="0">
              <a:solidFill>
                <a:srgbClr val="FF0000"/>
              </a:solidFill>
            </a:endParaRPr>
          </a:p>
          <a:p>
            <a:pPr marL="0" indent="0">
              <a:buNone/>
            </a:pPr>
            <a:endParaRPr lang="tr-TR" dirty="0">
              <a:solidFill>
                <a:srgbClr val="FF0000"/>
              </a:solidFill>
            </a:endParaRPr>
          </a:p>
          <a:p>
            <a:pPr marL="0" indent="0">
              <a:buNone/>
            </a:pPr>
            <a:endParaRPr lang="tr-TR" dirty="0">
              <a:solidFill>
                <a:srgbClr val="FF0000"/>
              </a:solidFill>
            </a:endParaRPr>
          </a:p>
          <a:p>
            <a:pPr marL="0" indent="0">
              <a:buNone/>
            </a:pPr>
            <a:r>
              <a:rPr lang="tr-TR" dirty="0">
                <a:solidFill>
                  <a:srgbClr val="FF0000"/>
                </a:solidFill>
              </a:rPr>
              <a:t>    </a:t>
            </a:r>
          </a:p>
        </p:txBody>
      </p:sp>
      <p:pic>
        <p:nvPicPr>
          <p:cNvPr id="4" name="Resim 3">
            <a:extLst>
              <a:ext uri="{FF2B5EF4-FFF2-40B4-BE49-F238E27FC236}">
                <a16:creationId xmlns:a16="http://schemas.microsoft.com/office/drawing/2014/main" id="{9BA37177-6EA5-47C7-A5AB-AB7CDE6BEBE0}"/>
              </a:ext>
            </a:extLst>
          </p:cNvPr>
          <p:cNvPicPr>
            <a:picLocks noChangeAspect="1"/>
          </p:cNvPicPr>
          <p:nvPr/>
        </p:nvPicPr>
        <p:blipFill>
          <a:blip r:embed="rId2"/>
          <a:stretch>
            <a:fillRect/>
          </a:stretch>
        </p:blipFill>
        <p:spPr>
          <a:xfrm>
            <a:off x="1111382" y="3303016"/>
            <a:ext cx="5761219" cy="1260106"/>
          </a:xfrm>
          <a:prstGeom prst="rect">
            <a:avLst/>
          </a:prstGeom>
        </p:spPr>
      </p:pic>
    </p:spTree>
    <p:extLst>
      <p:ext uri="{BB962C8B-B14F-4D97-AF65-F5344CB8AC3E}">
        <p14:creationId xmlns:p14="http://schemas.microsoft.com/office/powerpoint/2010/main" val="3439216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756D0FE-D325-4D99-B868-E3AB42CC2C5E}"/>
              </a:ext>
            </a:extLst>
          </p:cNvPr>
          <p:cNvSpPr>
            <a:spLocks noGrp="1"/>
          </p:cNvSpPr>
          <p:nvPr>
            <p:ph type="title"/>
          </p:nvPr>
        </p:nvSpPr>
        <p:spPr/>
        <p:txBody>
          <a:bodyPr>
            <a:normAutofit/>
          </a:bodyPr>
          <a:lstStyle/>
          <a:p>
            <a:r>
              <a:rPr lang="tr-TR" sz="2800" dirty="0">
                <a:solidFill>
                  <a:srgbClr val="FF0000"/>
                </a:solidFill>
              </a:rPr>
              <a:t>Database İçerisine </a:t>
            </a:r>
            <a:r>
              <a:rPr lang="tr-TR" sz="2800" dirty="0" err="1">
                <a:solidFill>
                  <a:srgbClr val="FF0000"/>
                </a:solidFill>
              </a:rPr>
              <a:t>Measurement’lar</a:t>
            </a:r>
            <a:r>
              <a:rPr lang="tr-TR" sz="2800" dirty="0">
                <a:solidFill>
                  <a:srgbClr val="FF0000"/>
                </a:solidFill>
              </a:rPr>
              <a:t> Ekleme Kod Parçası Yöntem 1</a:t>
            </a:r>
          </a:p>
        </p:txBody>
      </p:sp>
      <p:pic>
        <p:nvPicPr>
          <p:cNvPr id="4" name="İçerik Yer Tutucusu 3">
            <a:extLst>
              <a:ext uri="{FF2B5EF4-FFF2-40B4-BE49-F238E27FC236}">
                <a16:creationId xmlns:a16="http://schemas.microsoft.com/office/drawing/2014/main" id="{52529AA9-2C54-4531-BF77-FE6860409852}"/>
              </a:ext>
            </a:extLst>
          </p:cNvPr>
          <p:cNvPicPr>
            <a:picLocks noGrp="1" noChangeAspect="1"/>
          </p:cNvPicPr>
          <p:nvPr>
            <p:ph idx="1"/>
          </p:nvPr>
        </p:nvPicPr>
        <p:blipFill>
          <a:blip r:embed="rId2"/>
          <a:stretch>
            <a:fillRect/>
          </a:stretch>
        </p:blipFill>
        <p:spPr>
          <a:xfrm>
            <a:off x="2054434" y="1577050"/>
            <a:ext cx="5038823" cy="4726096"/>
          </a:xfrm>
          <a:prstGeom prst="rect">
            <a:avLst/>
          </a:prstGeom>
        </p:spPr>
      </p:pic>
    </p:spTree>
    <p:extLst>
      <p:ext uri="{BB962C8B-B14F-4D97-AF65-F5344CB8AC3E}">
        <p14:creationId xmlns:p14="http://schemas.microsoft.com/office/powerpoint/2010/main" val="394820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046B671B-FB95-4B5B-88D8-E75FCB25B5D4}"/>
              </a:ext>
            </a:extLst>
          </p:cNvPr>
          <p:cNvSpPr>
            <a:spLocks noGrp="1"/>
          </p:cNvSpPr>
          <p:nvPr>
            <p:ph idx="1"/>
          </p:nvPr>
        </p:nvSpPr>
        <p:spPr>
          <a:xfrm>
            <a:off x="838200" y="1688337"/>
            <a:ext cx="10515600" cy="4351338"/>
          </a:xfrm>
        </p:spPr>
        <p:txBody>
          <a:bodyPr/>
          <a:lstStyle/>
          <a:p>
            <a:r>
              <a:rPr lang="tr-TR" dirty="0"/>
              <a:t>Bir zaman serisi </a:t>
            </a:r>
            <a:r>
              <a:rPr lang="tr-TR" dirty="0" err="1"/>
              <a:t>veritabanı</a:t>
            </a:r>
            <a:r>
              <a:rPr lang="tr-TR" dirty="0"/>
              <a:t>, zaman damgalı metrikleri ve olayları veya ölçümleri işlemek için özel olarak oluşturulmuştur. Bir TSDB, zaman içindeki değişimi ölçmek için optimize edilmiştir. Zaman serisi verilerini diğer veri iş yüklerinden çok farklı kılan özellikler, veri yaşam döngüsü yönetimi, özetleme ve birçok kaydın geniş aralıklı taramalarıdır.</a:t>
            </a:r>
          </a:p>
        </p:txBody>
      </p:sp>
    </p:spTree>
    <p:extLst>
      <p:ext uri="{BB962C8B-B14F-4D97-AF65-F5344CB8AC3E}">
        <p14:creationId xmlns:p14="http://schemas.microsoft.com/office/powerpoint/2010/main" val="22457774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6AF69F9-C88B-4A8D-A641-77432C7FB21F}"/>
              </a:ext>
            </a:extLst>
          </p:cNvPr>
          <p:cNvSpPr>
            <a:spLocks noGrp="1"/>
          </p:cNvSpPr>
          <p:nvPr>
            <p:ph type="title"/>
          </p:nvPr>
        </p:nvSpPr>
        <p:spPr/>
        <p:txBody>
          <a:bodyPr>
            <a:normAutofit/>
          </a:bodyPr>
          <a:lstStyle/>
          <a:p>
            <a:r>
              <a:rPr lang="tr-TR" sz="2800" dirty="0" err="1">
                <a:solidFill>
                  <a:srgbClr val="FF0000"/>
                </a:solidFill>
              </a:rPr>
              <a:t>InfluxDB</a:t>
            </a:r>
            <a:r>
              <a:rPr lang="tr-TR" sz="2800" dirty="0">
                <a:solidFill>
                  <a:srgbClr val="FF0000"/>
                </a:solidFill>
              </a:rPr>
              <a:t> Konsolu Üzerinde Database Oluşumu ve Bu Database İçerisindeki </a:t>
            </a:r>
            <a:r>
              <a:rPr lang="tr-TR" sz="2800" dirty="0" err="1">
                <a:solidFill>
                  <a:srgbClr val="FF0000"/>
                </a:solidFill>
              </a:rPr>
              <a:t>Measurement’ların</a:t>
            </a:r>
            <a:r>
              <a:rPr lang="tr-TR" sz="2800" dirty="0">
                <a:solidFill>
                  <a:srgbClr val="FF0000"/>
                </a:solidFill>
              </a:rPr>
              <a:t> Verilerinin Kontrolü</a:t>
            </a:r>
          </a:p>
        </p:txBody>
      </p:sp>
      <p:pic>
        <p:nvPicPr>
          <p:cNvPr id="4" name="İçerik Yer Tutucusu 3">
            <a:extLst>
              <a:ext uri="{FF2B5EF4-FFF2-40B4-BE49-F238E27FC236}">
                <a16:creationId xmlns:a16="http://schemas.microsoft.com/office/drawing/2014/main" id="{3732D4E4-5D52-44B7-83E6-47F3D57BF5EF}"/>
              </a:ext>
            </a:extLst>
          </p:cNvPr>
          <p:cNvPicPr>
            <a:picLocks noGrp="1" noChangeAspect="1"/>
          </p:cNvPicPr>
          <p:nvPr>
            <p:ph idx="1"/>
          </p:nvPr>
        </p:nvPicPr>
        <p:blipFill>
          <a:blip r:embed="rId2"/>
          <a:stretch>
            <a:fillRect/>
          </a:stretch>
        </p:blipFill>
        <p:spPr>
          <a:xfrm>
            <a:off x="2065739" y="1894874"/>
            <a:ext cx="4243124" cy="4351338"/>
          </a:xfrm>
          <a:prstGeom prst="rect">
            <a:avLst/>
          </a:prstGeom>
        </p:spPr>
      </p:pic>
    </p:spTree>
    <p:extLst>
      <p:ext uri="{BB962C8B-B14F-4D97-AF65-F5344CB8AC3E}">
        <p14:creationId xmlns:p14="http://schemas.microsoft.com/office/powerpoint/2010/main" val="3971309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0EEFABD-0345-43EF-A398-0BD61DF4D241}"/>
              </a:ext>
            </a:extLst>
          </p:cNvPr>
          <p:cNvSpPr>
            <a:spLocks noGrp="1"/>
          </p:cNvSpPr>
          <p:nvPr>
            <p:ph idx="1"/>
          </p:nvPr>
        </p:nvSpPr>
        <p:spPr>
          <a:xfrm>
            <a:off x="838200" y="715917"/>
            <a:ext cx="10515600" cy="4351338"/>
          </a:xfrm>
        </p:spPr>
        <p:txBody>
          <a:bodyPr/>
          <a:lstStyle/>
          <a:p>
            <a:r>
              <a:rPr lang="tr-TR" sz="2400" dirty="0" err="1"/>
              <a:t>InfluxDB’den</a:t>
            </a:r>
            <a:r>
              <a:rPr lang="tr-TR" sz="2400" dirty="0"/>
              <a:t> veri okunması için gereken kodu Java dilinde yazdım ve okunan verileri Java </a:t>
            </a:r>
            <a:r>
              <a:rPr lang="tr-TR" sz="2400" dirty="0" err="1"/>
              <a:t>IDE’sindeki</a:t>
            </a:r>
            <a:r>
              <a:rPr lang="tr-TR" sz="2400" dirty="0"/>
              <a:t> konsola bastırdım.</a:t>
            </a:r>
          </a:p>
          <a:p>
            <a:endParaRPr lang="tr-TR" dirty="0"/>
          </a:p>
          <a:p>
            <a:endParaRPr lang="tr-TR" dirty="0"/>
          </a:p>
        </p:txBody>
      </p:sp>
      <p:pic>
        <p:nvPicPr>
          <p:cNvPr id="4" name="Resim 3">
            <a:extLst>
              <a:ext uri="{FF2B5EF4-FFF2-40B4-BE49-F238E27FC236}">
                <a16:creationId xmlns:a16="http://schemas.microsoft.com/office/drawing/2014/main" id="{79FFD05F-80E0-4CFF-B0EE-1D48B3405E02}"/>
              </a:ext>
            </a:extLst>
          </p:cNvPr>
          <p:cNvPicPr>
            <a:picLocks noChangeAspect="1"/>
          </p:cNvPicPr>
          <p:nvPr/>
        </p:nvPicPr>
        <p:blipFill>
          <a:blip r:embed="rId2"/>
          <a:stretch>
            <a:fillRect/>
          </a:stretch>
        </p:blipFill>
        <p:spPr>
          <a:xfrm>
            <a:off x="1510232" y="1757780"/>
            <a:ext cx="6763755" cy="4536488"/>
          </a:xfrm>
          <a:prstGeom prst="rect">
            <a:avLst/>
          </a:prstGeom>
        </p:spPr>
      </p:pic>
    </p:spTree>
    <p:extLst>
      <p:ext uri="{BB962C8B-B14F-4D97-AF65-F5344CB8AC3E}">
        <p14:creationId xmlns:p14="http://schemas.microsoft.com/office/powerpoint/2010/main" val="3658322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7636B28-9FBA-4779-AD67-4FCBCD18FB4E}"/>
              </a:ext>
            </a:extLst>
          </p:cNvPr>
          <p:cNvSpPr>
            <a:spLocks noGrp="1"/>
          </p:cNvSpPr>
          <p:nvPr>
            <p:ph idx="1"/>
          </p:nvPr>
        </p:nvSpPr>
        <p:spPr>
          <a:xfrm>
            <a:off x="838200" y="1159799"/>
            <a:ext cx="10515600" cy="4351338"/>
          </a:xfrm>
        </p:spPr>
        <p:txBody>
          <a:bodyPr>
            <a:normAutofit/>
          </a:bodyPr>
          <a:lstStyle/>
          <a:p>
            <a:r>
              <a:rPr lang="tr-TR" sz="2400" dirty="0" err="1"/>
              <a:t>InfluxDB</a:t>
            </a:r>
            <a:r>
              <a:rPr lang="tr-TR" sz="2400" dirty="0"/>
              <a:t> üzerinde </a:t>
            </a:r>
            <a:r>
              <a:rPr lang="tr-TR" sz="2400" dirty="0" err="1"/>
              <a:t>database</a:t>
            </a:r>
            <a:r>
              <a:rPr lang="tr-TR" sz="2400" dirty="0"/>
              <a:t> oluşturulması için ve bu </a:t>
            </a:r>
            <a:r>
              <a:rPr lang="tr-TR" sz="2400" dirty="0" err="1"/>
              <a:t>database’in</a:t>
            </a:r>
            <a:r>
              <a:rPr lang="tr-TR" sz="2400" dirty="0"/>
              <a:t> içerisine </a:t>
            </a:r>
            <a:r>
              <a:rPr lang="tr-TR" sz="2400" dirty="0" err="1"/>
              <a:t>measurement’lar</a:t>
            </a:r>
            <a:r>
              <a:rPr lang="tr-TR" sz="2400" dirty="0"/>
              <a:t> eklemek için gereken kodu Java dilinde yazdım. Ardından </a:t>
            </a:r>
            <a:r>
              <a:rPr lang="tr-TR" sz="2400" dirty="0" err="1"/>
              <a:t>InfluxDB</a:t>
            </a:r>
            <a:r>
              <a:rPr lang="tr-TR" sz="2400" dirty="0"/>
              <a:t> konsolu üzerinden </a:t>
            </a:r>
            <a:r>
              <a:rPr lang="tr-TR" sz="2400" dirty="0" err="1"/>
              <a:t>database</a:t>
            </a:r>
            <a:r>
              <a:rPr lang="tr-TR" sz="2400" dirty="0"/>
              <a:t> oluşup oluşmadığı ve bu </a:t>
            </a:r>
            <a:r>
              <a:rPr lang="tr-TR" sz="2400" dirty="0" err="1"/>
              <a:t>database</a:t>
            </a:r>
            <a:r>
              <a:rPr lang="tr-TR" sz="2400" dirty="0"/>
              <a:t> içerisine yazılan </a:t>
            </a:r>
            <a:r>
              <a:rPr lang="tr-TR" sz="2400" dirty="0" err="1"/>
              <a:t>measurement’ların</a:t>
            </a:r>
            <a:r>
              <a:rPr lang="tr-TR" sz="2400" dirty="0"/>
              <a:t> verilerini kontrol ettim. Bir </a:t>
            </a:r>
            <a:r>
              <a:rPr lang="tr-TR" sz="2400" dirty="0" err="1"/>
              <a:t>measurement’a</a:t>
            </a:r>
            <a:r>
              <a:rPr lang="tr-TR" sz="2400" dirty="0"/>
              <a:t> birden fazla veri eklendiğinde sadece en son eklenen verinin kayıtlı kaldığı, önceki verilerin silindiğini </a:t>
            </a:r>
            <a:r>
              <a:rPr lang="tr-TR" sz="2400" dirty="0" err="1"/>
              <a:t>InfluxDB</a:t>
            </a:r>
            <a:r>
              <a:rPr lang="tr-TR" sz="2400" dirty="0"/>
              <a:t> konsolunda gördüm ve sebebinin </a:t>
            </a:r>
            <a:r>
              <a:rPr lang="tr-TR" sz="2400" dirty="0" err="1"/>
              <a:t>save</a:t>
            </a:r>
            <a:r>
              <a:rPr lang="tr-TR" sz="2400" dirty="0"/>
              <a:t>() </a:t>
            </a:r>
            <a:r>
              <a:rPr lang="tr-TR" sz="2400" dirty="0" err="1"/>
              <a:t>methodundan</a:t>
            </a:r>
            <a:r>
              <a:rPr lang="tr-TR" sz="2400" dirty="0"/>
              <a:t> kaynaklandığını anladım. Bu yöntemde H2OFeetMeasurement </a:t>
            </a:r>
            <a:r>
              <a:rPr lang="tr-TR" sz="2400" dirty="0" err="1"/>
              <a:t>class’ı</a:t>
            </a:r>
            <a:r>
              <a:rPr lang="tr-TR" sz="2400" dirty="0"/>
              <a:t> h2o_feet </a:t>
            </a:r>
            <a:r>
              <a:rPr lang="tr-TR" sz="2400" dirty="0" err="1"/>
              <a:t>measurement’ının</a:t>
            </a:r>
            <a:r>
              <a:rPr lang="tr-TR" sz="2400" dirty="0"/>
              <a:t>, H2OPhMeasurement </a:t>
            </a:r>
            <a:r>
              <a:rPr lang="tr-TR" sz="2400" dirty="0" err="1"/>
              <a:t>class’ı</a:t>
            </a:r>
            <a:r>
              <a:rPr lang="tr-TR" sz="2400" dirty="0"/>
              <a:t> h2o_pH </a:t>
            </a:r>
            <a:r>
              <a:rPr lang="tr-TR" sz="2400" dirty="0" err="1"/>
              <a:t>measurement’ının</a:t>
            </a:r>
            <a:r>
              <a:rPr lang="tr-TR" sz="2400" dirty="0"/>
              <a:t>, H2OTemperatureMeasurement </a:t>
            </a:r>
            <a:r>
              <a:rPr lang="tr-TR" sz="2400" dirty="0" err="1"/>
              <a:t>class’ı</a:t>
            </a:r>
            <a:r>
              <a:rPr lang="tr-TR" sz="2400" dirty="0"/>
              <a:t> h2o_temperature </a:t>
            </a:r>
            <a:r>
              <a:rPr lang="tr-TR" sz="2400" dirty="0" err="1"/>
              <a:t>measurement’ının</a:t>
            </a:r>
            <a:r>
              <a:rPr lang="tr-TR" sz="2400" dirty="0"/>
              <a:t> sahip olduğu time, </a:t>
            </a:r>
            <a:r>
              <a:rPr lang="tr-TR" sz="2400" dirty="0" err="1"/>
              <a:t>tag</a:t>
            </a:r>
            <a:r>
              <a:rPr lang="tr-TR" sz="2400" dirty="0"/>
              <a:t> ve </a:t>
            </a:r>
            <a:r>
              <a:rPr lang="tr-TR" sz="2400" dirty="0" err="1"/>
              <a:t>field’ları</a:t>
            </a:r>
            <a:r>
              <a:rPr lang="tr-TR" sz="2400" dirty="0"/>
              <a:t> içeriyor. Main </a:t>
            </a:r>
            <a:r>
              <a:rPr lang="tr-TR" sz="2400" dirty="0" err="1"/>
              <a:t>class’ında</a:t>
            </a:r>
            <a:r>
              <a:rPr lang="tr-TR" sz="2400" dirty="0"/>
              <a:t> ise bu </a:t>
            </a:r>
            <a:r>
              <a:rPr lang="tr-TR" sz="2400" dirty="0" err="1"/>
              <a:t>class’lardan</a:t>
            </a:r>
            <a:r>
              <a:rPr lang="tr-TR" sz="2400" dirty="0"/>
              <a:t> objeler oluşturup set </a:t>
            </a:r>
            <a:r>
              <a:rPr lang="tr-TR" sz="2400" dirty="0" err="1"/>
              <a:t>methodlarını</a:t>
            </a:r>
            <a:r>
              <a:rPr lang="tr-TR" sz="2400" dirty="0"/>
              <a:t> çağırarak </a:t>
            </a:r>
            <a:r>
              <a:rPr lang="tr-TR" sz="2400" dirty="0" err="1"/>
              <a:t>database</a:t>
            </a:r>
            <a:r>
              <a:rPr lang="tr-TR" sz="2400" dirty="0"/>
              <a:t> içerisine </a:t>
            </a:r>
            <a:r>
              <a:rPr lang="tr-TR" sz="2400" dirty="0" err="1"/>
              <a:t>measurementler</a:t>
            </a:r>
            <a:r>
              <a:rPr lang="tr-TR" sz="2400" dirty="0"/>
              <a:t> ekledim.</a:t>
            </a:r>
          </a:p>
        </p:txBody>
      </p:sp>
    </p:spTree>
    <p:extLst>
      <p:ext uri="{BB962C8B-B14F-4D97-AF65-F5344CB8AC3E}">
        <p14:creationId xmlns:p14="http://schemas.microsoft.com/office/powerpoint/2010/main" val="537428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666FDDB-5C67-4221-AB99-57F1B1C9BB85}"/>
              </a:ext>
            </a:extLst>
          </p:cNvPr>
          <p:cNvSpPr>
            <a:spLocks noGrp="1"/>
          </p:cNvSpPr>
          <p:nvPr>
            <p:ph type="title"/>
          </p:nvPr>
        </p:nvSpPr>
        <p:spPr>
          <a:xfrm>
            <a:off x="838200" y="365125"/>
            <a:ext cx="10515600" cy="877749"/>
          </a:xfrm>
        </p:spPr>
        <p:txBody>
          <a:bodyPr>
            <a:normAutofit/>
          </a:bodyPr>
          <a:lstStyle/>
          <a:p>
            <a:r>
              <a:rPr lang="tr-TR" sz="2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Database İçerisine </a:t>
            </a:r>
            <a:r>
              <a:rPr lang="tr-TR" sz="28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Measurement’lar</a:t>
            </a:r>
            <a:r>
              <a:rPr lang="tr-TR" sz="2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Ekleme Kod Parçası Yöntem 2</a:t>
            </a:r>
            <a:br>
              <a:rPr lang="tr-TR" sz="2800" dirty="0">
                <a:effectLst/>
                <a:latin typeface="Calibri" panose="020F0502020204030204" pitchFamily="34" charset="0"/>
                <a:ea typeface="Calibri" panose="020F0502020204030204" pitchFamily="34" charset="0"/>
                <a:cs typeface="Times New Roman" panose="02020603050405020304" pitchFamily="18" charset="0"/>
              </a:rPr>
            </a:br>
            <a:endParaRPr lang="tr-TR" sz="2800" dirty="0"/>
          </a:p>
        </p:txBody>
      </p:sp>
      <p:pic>
        <p:nvPicPr>
          <p:cNvPr id="4" name="Resim 3">
            <a:extLst>
              <a:ext uri="{FF2B5EF4-FFF2-40B4-BE49-F238E27FC236}">
                <a16:creationId xmlns:a16="http://schemas.microsoft.com/office/drawing/2014/main" id="{853623AC-8BEE-4D94-B76A-42EAD4EC4B33}"/>
              </a:ext>
            </a:extLst>
          </p:cNvPr>
          <p:cNvPicPr>
            <a:picLocks noChangeAspect="1"/>
          </p:cNvPicPr>
          <p:nvPr/>
        </p:nvPicPr>
        <p:blipFill>
          <a:blip r:embed="rId2"/>
          <a:stretch>
            <a:fillRect/>
          </a:stretch>
        </p:blipFill>
        <p:spPr>
          <a:xfrm>
            <a:off x="909050" y="1166606"/>
            <a:ext cx="4621169" cy="4968671"/>
          </a:xfrm>
          <a:prstGeom prst="rect">
            <a:avLst/>
          </a:prstGeom>
        </p:spPr>
      </p:pic>
      <p:pic>
        <p:nvPicPr>
          <p:cNvPr id="5" name="Resim 4">
            <a:extLst>
              <a:ext uri="{FF2B5EF4-FFF2-40B4-BE49-F238E27FC236}">
                <a16:creationId xmlns:a16="http://schemas.microsoft.com/office/drawing/2014/main" id="{84C8218C-2CAF-4B7A-8A2B-355DCFD358BB}"/>
              </a:ext>
            </a:extLst>
          </p:cNvPr>
          <p:cNvPicPr>
            <a:picLocks noChangeAspect="1"/>
          </p:cNvPicPr>
          <p:nvPr/>
        </p:nvPicPr>
        <p:blipFill>
          <a:blip r:embed="rId3"/>
          <a:stretch>
            <a:fillRect/>
          </a:stretch>
        </p:blipFill>
        <p:spPr>
          <a:xfrm>
            <a:off x="5987627" y="2365155"/>
            <a:ext cx="5596613" cy="2411031"/>
          </a:xfrm>
          <a:prstGeom prst="rect">
            <a:avLst/>
          </a:prstGeom>
        </p:spPr>
      </p:pic>
    </p:spTree>
    <p:extLst>
      <p:ext uri="{BB962C8B-B14F-4D97-AF65-F5344CB8AC3E}">
        <p14:creationId xmlns:p14="http://schemas.microsoft.com/office/powerpoint/2010/main" val="28710918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252903A-EB48-497D-9AE6-59020D788794}"/>
              </a:ext>
            </a:extLst>
          </p:cNvPr>
          <p:cNvSpPr>
            <a:spLocks noGrp="1"/>
          </p:cNvSpPr>
          <p:nvPr>
            <p:ph type="title"/>
          </p:nvPr>
        </p:nvSpPr>
        <p:spPr/>
        <p:txBody>
          <a:bodyPr>
            <a:normAutofit/>
          </a:bodyPr>
          <a:lstStyle/>
          <a:p>
            <a:r>
              <a:rPr lang="tr-TR" sz="2800" dirty="0" err="1">
                <a:solidFill>
                  <a:srgbClr val="FF0000"/>
                </a:solidFill>
              </a:rPr>
              <a:t>InfluxDB</a:t>
            </a:r>
            <a:r>
              <a:rPr lang="tr-TR" sz="2800" dirty="0">
                <a:solidFill>
                  <a:srgbClr val="FF0000"/>
                </a:solidFill>
              </a:rPr>
              <a:t> Konsolu Üzerinde Database Oluşumu ve Bu Database İçerisindeki </a:t>
            </a:r>
            <a:r>
              <a:rPr lang="tr-TR" sz="2800" dirty="0" err="1">
                <a:solidFill>
                  <a:srgbClr val="FF0000"/>
                </a:solidFill>
              </a:rPr>
              <a:t>Measurement’ların</a:t>
            </a:r>
            <a:r>
              <a:rPr lang="tr-TR" sz="2800" dirty="0">
                <a:solidFill>
                  <a:srgbClr val="FF0000"/>
                </a:solidFill>
              </a:rPr>
              <a:t> Verilerinin Kontrolü</a:t>
            </a:r>
          </a:p>
        </p:txBody>
      </p:sp>
      <p:pic>
        <p:nvPicPr>
          <p:cNvPr id="4" name="Resim 3">
            <a:extLst>
              <a:ext uri="{FF2B5EF4-FFF2-40B4-BE49-F238E27FC236}">
                <a16:creationId xmlns:a16="http://schemas.microsoft.com/office/drawing/2014/main" id="{500B8749-0DC3-4EB9-8B0E-95776BCBD098}"/>
              </a:ext>
            </a:extLst>
          </p:cNvPr>
          <p:cNvPicPr>
            <a:picLocks noChangeAspect="1"/>
          </p:cNvPicPr>
          <p:nvPr/>
        </p:nvPicPr>
        <p:blipFill>
          <a:blip r:embed="rId2"/>
          <a:stretch>
            <a:fillRect/>
          </a:stretch>
        </p:blipFill>
        <p:spPr>
          <a:xfrm>
            <a:off x="1868106" y="1707100"/>
            <a:ext cx="4602879" cy="4785775"/>
          </a:xfrm>
          <a:prstGeom prst="rect">
            <a:avLst/>
          </a:prstGeom>
        </p:spPr>
      </p:pic>
    </p:spTree>
    <p:extLst>
      <p:ext uri="{BB962C8B-B14F-4D97-AF65-F5344CB8AC3E}">
        <p14:creationId xmlns:p14="http://schemas.microsoft.com/office/powerpoint/2010/main" val="1546878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2385E05-6F76-49D7-8676-A85E169888F7}"/>
              </a:ext>
            </a:extLst>
          </p:cNvPr>
          <p:cNvSpPr>
            <a:spLocks noGrp="1"/>
          </p:cNvSpPr>
          <p:nvPr>
            <p:ph idx="1"/>
          </p:nvPr>
        </p:nvSpPr>
        <p:spPr>
          <a:xfrm>
            <a:off x="838200" y="1887768"/>
            <a:ext cx="10515600" cy="4351338"/>
          </a:xfrm>
        </p:spPr>
        <p:txBody>
          <a:bodyPr>
            <a:normAutofit/>
          </a:bodyPr>
          <a:lstStyle/>
          <a:p>
            <a:r>
              <a:rPr lang="tr-TR" dirty="0"/>
              <a:t>Bir önceki gün yaşadığım </a:t>
            </a:r>
            <a:r>
              <a:rPr lang="tr-TR" dirty="0" err="1"/>
              <a:t>database’a</a:t>
            </a:r>
            <a:r>
              <a:rPr lang="tr-TR" dirty="0"/>
              <a:t> </a:t>
            </a:r>
            <a:r>
              <a:rPr lang="tr-TR" dirty="0" err="1"/>
              <a:t>measurement’lar</a:t>
            </a:r>
            <a:r>
              <a:rPr lang="tr-TR" dirty="0"/>
              <a:t> eklerken bir </a:t>
            </a:r>
            <a:r>
              <a:rPr lang="tr-TR" dirty="0" err="1"/>
              <a:t>measurement’a</a:t>
            </a:r>
            <a:r>
              <a:rPr lang="tr-TR" dirty="0"/>
              <a:t> birden fazla veri ekleme sırasında yaşadığım problemin </a:t>
            </a:r>
            <a:r>
              <a:rPr lang="tr-TR" dirty="0" err="1"/>
              <a:t>save</a:t>
            </a:r>
            <a:r>
              <a:rPr lang="tr-TR" dirty="0"/>
              <a:t>() </a:t>
            </a:r>
            <a:r>
              <a:rPr lang="tr-TR" dirty="0" err="1"/>
              <a:t>methodundan</a:t>
            </a:r>
            <a:r>
              <a:rPr lang="tr-TR" dirty="0"/>
              <a:t> olduğunu öğrendim ve bu </a:t>
            </a:r>
            <a:r>
              <a:rPr lang="tr-TR" dirty="0" err="1"/>
              <a:t>methodun</a:t>
            </a:r>
            <a:r>
              <a:rPr lang="tr-TR" dirty="0"/>
              <a:t> yerine yeni bir </a:t>
            </a:r>
            <a:r>
              <a:rPr lang="tr-TR" dirty="0" err="1"/>
              <a:t>method</a:t>
            </a:r>
            <a:r>
              <a:rPr lang="tr-TR" dirty="0"/>
              <a:t> kullandım. </a:t>
            </a:r>
          </a:p>
        </p:txBody>
      </p:sp>
    </p:spTree>
    <p:extLst>
      <p:ext uri="{BB962C8B-B14F-4D97-AF65-F5344CB8AC3E}">
        <p14:creationId xmlns:p14="http://schemas.microsoft.com/office/powerpoint/2010/main" val="145328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896B715-211B-4CBC-B3BB-200BAF5555FA}"/>
              </a:ext>
            </a:extLst>
          </p:cNvPr>
          <p:cNvSpPr>
            <a:spLocks noGrp="1"/>
          </p:cNvSpPr>
          <p:nvPr>
            <p:ph type="title"/>
          </p:nvPr>
        </p:nvSpPr>
        <p:spPr/>
        <p:txBody>
          <a:bodyPr>
            <a:normAutofit/>
          </a:bodyPr>
          <a:lstStyle/>
          <a:p>
            <a:r>
              <a:rPr lang="tr-TR" sz="2800" dirty="0">
                <a:solidFill>
                  <a:srgbClr val="FF0000"/>
                </a:solidFill>
              </a:rPr>
              <a:t>Database İçerisine </a:t>
            </a:r>
            <a:r>
              <a:rPr lang="tr-TR" sz="2800" dirty="0" err="1">
                <a:solidFill>
                  <a:srgbClr val="FF0000"/>
                </a:solidFill>
              </a:rPr>
              <a:t>Measurement’lar</a:t>
            </a:r>
            <a:r>
              <a:rPr lang="tr-TR" sz="2800" dirty="0">
                <a:solidFill>
                  <a:srgbClr val="FF0000"/>
                </a:solidFill>
              </a:rPr>
              <a:t> Ekleme Kod Parçası Yöntem 2 Düzeltilmiş Hali </a:t>
            </a:r>
          </a:p>
        </p:txBody>
      </p:sp>
      <p:pic>
        <p:nvPicPr>
          <p:cNvPr id="4" name="İçerik Yer Tutucusu 3">
            <a:extLst>
              <a:ext uri="{FF2B5EF4-FFF2-40B4-BE49-F238E27FC236}">
                <a16:creationId xmlns:a16="http://schemas.microsoft.com/office/drawing/2014/main" id="{FFF4798D-2564-481A-8EC9-191975BAD040}"/>
              </a:ext>
            </a:extLst>
          </p:cNvPr>
          <p:cNvPicPr>
            <a:picLocks noGrp="1" noChangeAspect="1"/>
          </p:cNvPicPr>
          <p:nvPr>
            <p:ph idx="1"/>
          </p:nvPr>
        </p:nvPicPr>
        <p:blipFill>
          <a:blip r:embed="rId2"/>
          <a:stretch>
            <a:fillRect/>
          </a:stretch>
        </p:blipFill>
        <p:spPr>
          <a:xfrm>
            <a:off x="762480" y="1690687"/>
            <a:ext cx="5842506" cy="4887665"/>
          </a:xfrm>
          <a:prstGeom prst="rect">
            <a:avLst/>
          </a:prstGeom>
        </p:spPr>
      </p:pic>
      <p:pic>
        <p:nvPicPr>
          <p:cNvPr id="8" name="Resim 7">
            <a:extLst>
              <a:ext uri="{FF2B5EF4-FFF2-40B4-BE49-F238E27FC236}">
                <a16:creationId xmlns:a16="http://schemas.microsoft.com/office/drawing/2014/main" id="{7A33AA30-C7EA-481C-9C8F-CA812675D51B}"/>
              </a:ext>
            </a:extLst>
          </p:cNvPr>
          <p:cNvPicPr/>
          <p:nvPr/>
        </p:nvPicPr>
        <p:blipFill>
          <a:blip r:embed="rId3">
            <a:extLst>
              <a:ext uri="{28A0092B-C50C-407E-A947-70E740481C1C}">
                <a14:useLocalDpi xmlns:a14="http://schemas.microsoft.com/office/drawing/2010/main" val="0"/>
              </a:ext>
            </a:extLst>
          </a:blip>
          <a:stretch>
            <a:fillRect/>
          </a:stretch>
        </p:blipFill>
        <p:spPr>
          <a:xfrm>
            <a:off x="6684885" y="2736586"/>
            <a:ext cx="5436092" cy="2400300"/>
          </a:xfrm>
          <a:prstGeom prst="rect">
            <a:avLst/>
          </a:prstGeom>
        </p:spPr>
      </p:pic>
    </p:spTree>
    <p:extLst>
      <p:ext uri="{BB962C8B-B14F-4D97-AF65-F5344CB8AC3E}">
        <p14:creationId xmlns:p14="http://schemas.microsoft.com/office/powerpoint/2010/main" val="16593736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D7110D5-2DD0-420D-A06E-D140BE75083D}"/>
              </a:ext>
            </a:extLst>
          </p:cNvPr>
          <p:cNvSpPr>
            <a:spLocks noGrp="1"/>
          </p:cNvSpPr>
          <p:nvPr>
            <p:ph type="title"/>
          </p:nvPr>
        </p:nvSpPr>
        <p:spPr/>
        <p:txBody>
          <a:bodyPr>
            <a:normAutofit/>
          </a:bodyPr>
          <a:lstStyle/>
          <a:p>
            <a:r>
              <a:rPr lang="tr-TR" sz="2800" dirty="0" err="1">
                <a:solidFill>
                  <a:srgbClr val="FF0000"/>
                </a:solidFill>
              </a:rPr>
              <a:t>InfluxDB</a:t>
            </a:r>
            <a:r>
              <a:rPr lang="tr-TR" sz="2800" dirty="0">
                <a:solidFill>
                  <a:srgbClr val="FF0000"/>
                </a:solidFill>
              </a:rPr>
              <a:t> Konsolu Üzerinde Database Oluşumu ve Bu Database İçerisindeki </a:t>
            </a:r>
            <a:r>
              <a:rPr lang="tr-TR" sz="2800" dirty="0" err="1">
                <a:solidFill>
                  <a:srgbClr val="FF0000"/>
                </a:solidFill>
              </a:rPr>
              <a:t>Measurement’ların</a:t>
            </a:r>
            <a:r>
              <a:rPr lang="tr-TR" sz="2800" dirty="0">
                <a:solidFill>
                  <a:srgbClr val="FF0000"/>
                </a:solidFill>
              </a:rPr>
              <a:t> Verilerinin Kontrolü Düzeltilmiş Hali</a:t>
            </a:r>
          </a:p>
        </p:txBody>
      </p:sp>
      <p:pic>
        <p:nvPicPr>
          <p:cNvPr id="6" name="Resim 5">
            <a:extLst>
              <a:ext uri="{FF2B5EF4-FFF2-40B4-BE49-F238E27FC236}">
                <a16:creationId xmlns:a16="http://schemas.microsoft.com/office/drawing/2014/main" id="{AC2E78F3-683D-45F5-B441-C817E636A746}"/>
              </a:ext>
            </a:extLst>
          </p:cNvPr>
          <p:cNvPicPr>
            <a:picLocks noChangeAspect="1"/>
          </p:cNvPicPr>
          <p:nvPr/>
        </p:nvPicPr>
        <p:blipFill>
          <a:blip r:embed="rId2"/>
          <a:stretch>
            <a:fillRect/>
          </a:stretch>
        </p:blipFill>
        <p:spPr>
          <a:xfrm>
            <a:off x="1659912" y="1479147"/>
            <a:ext cx="4877223" cy="5249111"/>
          </a:xfrm>
          <a:prstGeom prst="rect">
            <a:avLst/>
          </a:prstGeom>
        </p:spPr>
      </p:pic>
    </p:spTree>
    <p:extLst>
      <p:ext uri="{BB962C8B-B14F-4D97-AF65-F5344CB8AC3E}">
        <p14:creationId xmlns:p14="http://schemas.microsoft.com/office/powerpoint/2010/main" val="3166056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4B8B5A66-8E82-4E5C-A33A-EDEC558E3B63}"/>
              </a:ext>
            </a:extLst>
          </p:cNvPr>
          <p:cNvSpPr>
            <a:spLocks noGrp="1"/>
          </p:cNvSpPr>
          <p:nvPr>
            <p:ph idx="1"/>
          </p:nvPr>
        </p:nvSpPr>
        <p:spPr>
          <a:xfrm>
            <a:off x="838200" y="1177554"/>
            <a:ext cx="10515600" cy="4351338"/>
          </a:xfrm>
        </p:spPr>
        <p:txBody>
          <a:bodyPr/>
          <a:lstStyle/>
          <a:p>
            <a:r>
              <a:rPr lang="tr-TR" dirty="0"/>
              <a:t>Radar verilerinin kaydı ve radar verilerinin okunması ile ilgili metotları yazdım. Bu metotları </a:t>
            </a:r>
            <a:r>
              <a:rPr lang="tr-TR" dirty="0" err="1"/>
              <a:t>InfluxDBRecorder</a:t>
            </a:r>
            <a:r>
              <a:rPr lang="tr-TR" dirty="0"/>
              <a:t> adlı bir </a:t>
            </a:r>
            <a:r>
              <a:rPr lang="tr-TR" dirty="0" err="1"/>
              <a:t>class</a:t>
            </a:r>
            <a:r>
              <a:rPr lang="tr-TR" dirty="0"/>
              <a:t> içinde topladım.</a:t>
            </a:r>
          </a:p>
          <a:p>
            <a:pPr marL="0" indent="0">
              <a:buNone/>
            </a:pPr>
            <a:r>
              <a:rPr lang="tr-TR" dirty="0"/>
              <a:t>   </a:t>
            </a:r>
            <a:r>
              <a:rPr lang="tr-TR" sz="2400" dirty="0" err="1">
                <a:solidFill>
                  <a:srgbClr val="FF0000"/>
                </a:solidFill>
              </a:rPr>
              <a:t>InfluxDBRecorder</a:t>
            </a:r>
            <a:r>
              <a:rPr lang="tr-TR" sz="2400" dirty="0">
                <a:solidFill>
                  <a:srgbClr val="FF0000"/>
                </a:solidFill>
              </a:rPr>
              <a:t> Class Data </a:t>
            </a:r>
            <a:r>
              <a:rPr lang="tr-TR" sz="2400" dirty="0" err="1">
                <a:solidFill>
                  <a:srgbClr val="FF0000"/>
                </a:solidFill>
              </a:rPr>
              <a:t>Fields</a:t>
            </a:r>
            <a:endParaRPr lang="tr-TR" sz="2400" dirty="0">
              <a:solidFill>
                <a:srgbClr val="FF0000"/>
              </a:solidFill>
            </a:endParaRPr>
          </a:p>
          <a:p>
            <a:pPr marL="0" indent="0">
              <a:buNone/>
            </a:pPr>
            <a:r>
              <a:rPr lang="tr-TR" dirty="0"/>
              <a:t> </a:t>
            </a:r>
          </a:p>
          <a:p>
            <a:pPr marL="0" indent="0">
              <a:buNone/>
            </a:pPr>
            <a:r>
              <a:rPr lang="tr-TR" dirty="0"/>
              <a:t>   </a:t>
            </a:r>
            <a:r>
              <a:rPr lang="tr-TR" sz="2400" dirty="0" err="1">
                <a:solidFill>
                  <a:srgbClr val="FF0000"/>
                </a:solidFill>
              </a:rPr>
              <a:t>InfluxDBRecorder</a:t>
            </a:r>
            <a:r>
              <a:rPr lang="tr-TR" sz="2400" dirty="0">
                <a:solidFill>
                  <a:srgbClr val="FF0000"/>
                </a:solidFill>
              </a:rPr>
              <a:t> Class </a:t>
            </a:r>
            <a:r>
              <a:rPr lang="tr-TR" sz="2400" dirty="0" err="1">
                <a:solidFill>
                  <a:srgbClr val="FF0000"/>
                </a:solidFill>
              </a:rPr>
              <a:t>Constructor</a:t>
            </a:r>
            <a:endParaRPr lang="tr-TR" sz="2400" dirty="0">
              <a:solidFill>
                <a:srgbClr val="FF0000"/>
              </a:solidFill>
            </a:endParaRPr>
          </a:p>
          <a:p>
            <a:pPr marL="0" indent="0">
              <a:buNone/>
            </a:pPr>
            <a:r>
              <a:rPr lang="tr-TR" sz="2400" dirty="0">
                <a:solidFill>
                  <a:srgbClr val="FF0000"/>
                </a:solidFill>
              </a:rPr>
              <a:t>    </a:t>
            </a:r>
          </a:p>
          <a:p>
            <a:endParaRPr lang="tr-TR" dirty="0"/>
          </a:p>
        </p:txBody>
      </p:sp>
      <p:pic>
        <p:nvPicPr>
          <p:cNvPr id="4" name="Resim 3">
            <a:extLst>
              <a:ext uri="{FF2B5EF4-FFF2-40B4-BE49-F238E27FC236}">
                <a16:creationId xmlns:a16="http://schemas.microsoft.com/office/drawing/2014/main" id="{B9CE1BDB-3D15-4717-AF21-C532DD3AE253}"/>
              </a:ext>
            </a:extLst>
          </p:cNvPr>
          <p:cNvPicPr>
            <a:picLocks noChangeAspect="1"/>
          </p:cNvPicPr>
          <p:nvPr/>
        </p:nvPicPr>
        <p:blipFill>
          <a:blip r:embed="rId2"/>
          <a:stretch>
            <a:fillRect/>
          </a:stretch>
        </p:blipFill>
        <p:spPr>
          <a:xfrm>
            <a:off x="1126940" y="2586753"/>
            <a:ext cx="2095655" cy="332241"/>
          </a:xfrm>
          <a:prstGeom prst="rect">
            <a:avLst/>
          </a:prstGeom>
        </p:spPr>
      </p:pic>
      <p:pic>
        <p:nvPicPr>
          <p:cNvPr id="5" name="Resim 4">
            <a:extLst>
              <a:ext uri="{FF2B5EF4-FFF2-40B4-BE49-F238E27FC236}">
                <a16:creationId xmlns:a16="http://schemas.microsoft.com/office/drawing/2014/main" id="{8DB617C1-7CCB-4899-A043-FE551BEFCB71}"/>
              </a:ext>
            </a:extLst>
          </p:cNvPr>
          <p:cNvPicPr>
            <a:picLocks noChangeAspect="1"/>
          </p:cNvPicPr>
          <p:nvPr/>
        </p:nvPicPr>
        <p:blipFill>
          <a:blip r:embed="rId3"/>
          <a:stretch>
            <a:fillRect/>
          </a:stretch>
        </p:blipFill>
        <p:spPr>
          <a:xfrm>
            <a:off x="1126940" y="3669699"/>
            <a:ext cx="5145470" cy="1316988"/>
          </a:xfrm>
          <a:prstGeom prst="rect">
            <a:avLst/>
          </a:prstGeom>
        </p:spPr>
      </p:pic>
    </p:spTree>
    <p:extLst>
      <p:ext uri="{BB962C8B-B14F-4D97-AF65-F5344CB8AC3E}">
        <p14:creationId xmlns:p14="http://schemas.microsoft.com/office/powerpoint/2010/main" val="4164449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4AA2E9-D828-4F67-81E3-C249E50B90B3}"/>
              </a:ext>
            </a:extLst>
          </p:cNvPr>
          <p:cNvSpPr>
            <a:spLocks noGrp="1"/>
          </p:cNvSpPr>
          <p:nvPr>
            <p:ph type="title"/>
          </p:nvPr>
        </p:nvSpPr>
        <p:spPr/>
        <p:txBody>
          <a:bodyPr>
            <a:normAutofit/>
          </a:bodyPr>
          <a:lstStyle/>
          <a:p>
            <a:r>
              <a:rPr lang="tr-TR" sz="2800" dirty="0">
                <a:solidFill>
                  <a:srgbClr val="FF0000"/>
                </a:solidFill>
              </a:rPr>
              <a:t>Radar Verileri ile Alakalı </a:t>
            </a:r>
            <a:r>
              <a:rPr lang="tr-TR" sz="2800" dirty="0" err="1">
                <a:solidFill>
                  <a:srgbClr val="FF0000"/>
                </a:solidFill>
              </a:rPr>
              <a:t>InfluxDBRecorder</a:t>
            </a:r>
            <a:r>
              <a:rPr lang="tr-TR" sz="2800" dirty="0">
                <a:solidFill>
                  <a:srgbClr val="FF0000"/>
                </a:solidFill>
              </a:rPr>
              <a:t> Class Metotları </a:t>
            </a:r>
          </a:p>
        </p:txBody>
      </p:sp>
      <p:sp>
        <p:nvSpPr>
          <p:cNvPr id="3" name="İçerik Yer Tutucusu 2">
            <a:extLst>
              <a:ext uri="{FF2B5EF4-FFF2-40B4-BE49-F238E27FC236}">
                <a16:creationId xmlns:a16="http://schemas.microsoft.com/office/drawing/2014/main" id="{93B0EF0E-8979-48D7-920F-503CACF8FCC0}"/>
              </a:ext>
            </a:extLst>
          </p:cNvPr>
          <p:cNvSpPr>
            <a:spLocks noGrp="1"/>
          </p:cNvSpPr>
          <p:nvPr>
            <p:ph idx="1"/>
          </p:nvPr>
        </p:nvSpPr>
        <p:spPr/>
        <p:txBody>
          <a:bodyPr>
            <a:normAutofit/>
          </a:bodyPr>
          <a:lstStyle/>
          <a:p>
            <a:r>
              <a:rPr lang="tr-TR" sz="2400" dirty="0"/>
              <a:t>1- </a:t>
            </a:r>
            <a:r>
              <a:rPr lang="tr-TR" sz="2400" dirty="0" err="1"/>
              <a:t>void</a:t>
            </a:r>
            <a:r>
              <a:rPr lang="tr-TR" sz="2400" dirty="0"/>
              <a:t> </a:t>
            </a:r>
            <a:r>
              <a:rPr lang="tr-TR" sz="2400" dirty="0" err="1"/>
              <a:t>recordData</a:t>
            </a:r>
            <a:r>
              <a:rPr lang="tr-TR" sz="2400" dirty="0"/>
              <a:t>(</a:t>
            </a:r>
            <a:r>
              <a:rPr lang="tr-TR" sz="2400" dirty="0" err="1"/>
              <a:t>String</a:t>
            </a:r>
            <a:r>
              <a:rPr lang="tr-TR" sz="2400" dirty="0"/>
              <a:t> </a:t>
            </a:r>
            <a:r>
              <a:rPr lang="tr-TR" sz="2400" dirty="0" err="1"/>
              <a:t>recordName</a:t>
            </a:r>
            <a:r>
              <a:rPr lang="tr-TR" sz="2400" dirty="0"/>
              <a:t>, </a:t>
            </a:r>
            <a:r>
              <a:rPr lang="tr-TR" sz="2400" dirty="0" err="1"/>
              <a:t>int</a:t>
            </a:r>
            <a:r>
              <a:rPr lang="tr-TR" sz="2400" dirty="0"/>
              <a:t> </a:t>
            </a:r>
            <a:r>
              <a:rPr lang="tr-TR" sz="2400" dirty="0" err="1"/>
              <a:t>messageId</a:t>
            </a:r>
            <a:r>
              <a:rPr lang="tr-TR" sz="2400" dirty="0"/>
              <a:t>, </a:t>
            </a:r>
            <a:r>
              <a:rPr lang="tr-TR" sz="2400" dirty="0" err="1"/>
              <a:t>String</a:t>
            </a:r>
            <a:r>
              <a:rPr lang="tr-TR" sz="2400" dirty="0"/>
              <a:t> data)</a:t>
            </a:r>
          </a:p>
          <a:p>
            <a:r>
              <a:rPr lang="tr-TR" sz="2400" dirty="0"/>
              <a:t>2- </a:t>
            </a:r>
            <a:r>
              <a:rPr lang="tr-TR" sz="2400" dirty="0" err="1"/>
              <a:t>List</a:t>
            </a:r>
            <a:r>
              <a:rPr lang="tr-TR" sz="2400" dirty="0"/>
              <a:t>&lt;</a:t>
            </a:r>
            <a:r>
              <a:rPr lang="tr-TR" sz="2400" dirty="0" err="1"/>
              <a:t>Record</a:t>
            </a:r>
            <a:r>
              <a:rPr lang="tr-TR" sz="2400" dirty="0"/>
              <a:t>&gt; </a:t>
            </a:r>
            <a:r>
              <a:rPr lang="tr-TR" sz="2400" dirty="0" err="1"/>
              <a:t>getRecords</a:t>
            </a:r>
            <a:r>
              <a:rPr lang="tr-TR" sz="2400" dirty="0"/>
              <a:t>()</a:t>
            </a:r>
          </a:p>
          <a:p>
            <a:r>
              <a:rPr lang="tr-TR" sz="2400" dirty="0"/>
              <a:t>3- </a:t>
            </a:r>
            <a:r>
              <a:rPr lang="tr-TR" sz="2400" dirty="0" err="1"/>
              <a:t>List</a:t>
            </a:r>
            <a:r>
              <a:rPr lang="tr-TR" sz="2400" dirty="0"/>
              <a:t>&lt;</a:t>
            </a:r>
            <a:r>
              <a:rPr lang="tr-TR" sz="2400" dirty="0" err="1"/>
              <a:t>Record</a:t>
            </a:r>
            <a:r>
              <a:rPr lang="tr-TR" sz="2400" dirty="0"/>
              <a:t>&gt; </a:t>
            </a:r>
            <a:r>
              <a:rPr lang="tr-TR" sz="2400" dirty="0" err="1"/>
              <a:t>getRecordsByTime</a:t>
            </a:r>
            <a:r>
              <a:rPr lang="tr-TR" sz="2400" dirty="0"/>
              <a:t>(</a:t>
            </a:r>
            <a:r>
              <a:rPr lang="tr-TR" sz="2400" dirty="0" err="1"/>
              <a:t>Instant</a:t>
            </a:r>
            <a:r>
              <a:rPr lang="tr-TR" sz="2400" dirty="0"/>
              <a:t> </a:t>
            </a:r>
            <a:r>
              <a:rPr lang="tr-TR" sz="2400" dirty="0" err="1"/>
              <a:t>startTime</a:t>
            </a:r>
            <a:r>
              <a:rPr lang="tr-TR" sz="2400" dirty="0"/>
              <a:t>, </a:t>
            </a:r>
            <a:r>
              <a:rPr lang="tr-TR" sz="2400" dirty="0" err="1"/>
              <a:t>Instant</a:t>
            </a:r>
            <a:r>
              <a:rPr lang="tr-TR" sz="2400" dirty="0"/>
              <a:t> </a:t>
            </a:r>
            <a:r>
              <a:rPr lang="tr-TR" sz="2400" dirty="0" err="1"/>
              <a:t>endTime</a:t>
            </a:r>
            <a:r>
              <a:rPr lang="tr-TR" sz="2400" dirty="0"/>
              <a:t>)</a:t>
            </a:r>
          </a:p>
          <a:p>
            <a:r>
              <a:rPr lang="tr-TR" sz="2400" dirty="0"/>
              <a:t>4- </a:t>
            </a:r>
            <a:r>
              <a:rPr lang="tr-TR" sz="2400" dirty="0" err="1"/>
              <a:t>List</a:t>
            </a:r>
            <a:r>
              <a:rPr lang="tr-TR" sz="2400" dirty="0"/>
              <a:t>&lt;</a:t>
            </a:r>
            <a:r>
              <a:rPr lang="tr-TR" sz="2400" dirty="0" err="1"/>
              <a:t>DataRecord</a:t>
            </a:r>
            <a:r>
              <a:rPr lang="tr-TR" sz="2400" dirty="0"/>
              <a:t>&gt; </a:t>
            </a:r>
            <a:r>
              <a:rPr lang="tr-TR" sz="2400" dirty="0" err="1"/>
              <a:t>getDataByMessageId</a:t>
            </a:r>
            <a:r>
              <a:rPr lang="tr-TR" sz="2400" dirty="0"/>
              <a:t>(</a:t>
            </a:r>
            <a:r>
              <a:rPr lang="tr-TR" sz="2400" dirty="0" err="1"/>
              <a:t>String</a:t>
            </a:r>
            <a:r>
              <a:rPr lang="tr-TR" sz="2400" dirty="0"/>
              <a:t> </a:t>
            </a:r>
            <a:r>
              <a:rPr lang="tr-TR" sz="2400" dirty="0" err="1"/>
              <a:t>recordName</a:t>
            </a:r>
            <a:r>
              <a:rPr lang="tr-TR" sz="2400" dirty="0"/>
              <a:t>, </a:t>
            </a:r>
            <a:r>
              <a:rPr lang="tr-TR" sz="2400" dirty="0" err="1"/>
              <a:t>int</a:t>
            </a:r>
            <a:r>
              <a:rPr lang="tr-TR" sz="2400" dirty="0"/>
              <a:t> </a:t>
            </a:r>
            <a:r>
              <a:rPr lang="tr-TR" sz="2400" dirty="0" err="1"/>
              <a:t>messageId</a:t>
            </a:r>
            <a:r>
              <a:rPr lang="tr-TR" sz="2400" dirty="0"/>
              <a:t>)</a:t>
            </a:r>
          </a:p>
        </p:txBody>
      </p:sp>
    </p:spTree>
    <p:extLst>
      <p:ext uri="{BB962C8B-B14F-4D97-AF65-F5344CB8AC3E}">
        <p14:creationId xmlns:p14="http://schemas.microsoft.com/office/powerpoint/2010/main" val="3587985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E7DF3942-9124-4D87-98F7-2C67C8CB2B96}"/>
              </a:ext>
            </a:extLst>
          </p:cNvPr>
          <p:cNvSpPr>
            <a:spLocks noGrp="1"/>
          </p:cNvSpPr>
          <p:nvPr>
            <p:ph idx="1"/>
          </p:nvPr>
        </p:nvSpPr>
        <p:spPr>
          <a:xfrm>
            <a:off x="838200" y="1606858"/>
            <a:ext cx="10515600" cy="3282843"/>
          </a:xfrm>
        </p:spPr>
        <p:txBody>
          <a:bodyPr/>
          <a:lstStyle/>
          <a:p>
            <a:r>
              <a:rPr lang="tr-TR" dirty="0"/>
              <a:t>Bugün, bir bileşen olabilecek her şey bir bileşendir. Buna ek olarak, maddi dünyadaki mevcut her yüzeyin - sokaklar, arabalar, fabrikalar, elektrik şebekeleri, buzullar, uydular, giysiler, telefonlar, mikrodalgalar, süt kapları, gezegenler, insan bedenleri - </a:t>
            </a:r>
            <a:r>
              <a:rPr lang="tr-TR" dirty="0" err="1"/>
              <a:t>enstrümantasyonuna</a:t>
            </a:r>
            <a:r>
              <a:rPr lang="tr-TR" dirty="0"/>
              <a:t> tanık oluyoruz. Her şeyin bir </a:t>
            </a:r>
            <a:r>
              <a:rPr lang="tr-TR" dirty="0" err="1"/>
              <a:t>sensörü</a:t>
            </a:r>
            <a:r>
              <a:rPr lang="tr-TR" dirty="0"/>
              <a:t> vardır veya olacaktır. Yani şimdi, şirketin içindeki ve dışındaki her şey, aralıksız bir ölçüm ve olay akışı ya da zaman serisi verileri yayıyor.</a:t>
            </a:r>
          </a:p>
        </p:txBody>
      </p:sp>
    </p:spTree>
    <p:extLst>
      <p:ext uri="{BB962C8B-B14F-4D97-AF65-F5344CB8AC3E}">
        <p14:creationId xmlns:p14="http://schemas.microsoft.com/office/powerpoint/2010/main" val="3401151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D58B66D-D16C-49E2-BF31-790370068D43}"/>
              </a:ext>
            </a:extLst>
          </p:cNvPr>
          <p:cNvSpPr>
            <a:spLocks noGrp="1"/>
          </p:cNvSpPr>
          <p:nvPr>
            <p:ph idx="1"/>
          </p:nvPr>
        </p:nvSpPr>
        <p:spPr>
          <a:xfrm>
            <a:off x="838200" y="786938"/>
            <a:ext cx="10515600" cy="4351338"/>
          </a:xfrm>
        </p:spPr>
        <p:txBody>
          <a:bodyPr/>
          <a:lstStyle/>
          <a:p>
            <a:r>
              <a:rPr lang="tr-TR" dirty="0" err="1"/>
              <a:t>Log’ların</a:t>
            </a:r>
            <a:r>
              <a:rPr lang="tr-TR" dirty="0"/>
              <a:t> kaydı ve </a:t>
            </a:r>
            <a:r>
              <a:rPr lang="tr-TR" dirty="0" err="1"/>
              <a:t>log’ların</a:t>
            </a:r>
            <a:r>
              <a:rPr lang="tr-TR" dirty="0"/>
              <a:t> okunması ile ilgili metotları yazdım. Bu metotları </a:t>
            </a:r>
            <a:r>
              <a:rPr lang="tr-TR" dirty="0" err="1"/>
              <a:t>InfluxDBRecorder</a:t>
            </a:r>
            <a:r>
              <a:rPr lang="tr-TR" dirty="0"/>
              <a:t> adlı bir </a:t>
            </a:r>
            <a:r>
              <a:rPr lang="tr-TR" dirty="0" err="1"/>
              <a:t>class</a:t>
            </a:r>
            <a:r>
              <a:rPr lang="tr-TR" dirty="0"/>
              <a:t> içine ekledim.</a:t>
            </a:r>
          </a:p>
          <a:p>
            <a:pPr marL="0" indent="0">
              <a:buNone/>
            </a:pPr>
            <a:endParaRPr lang="tr-TR" dirty="0"/>
          </a:p>
          <a:p>
            <a:pPr marL="0" indent="0">
              <a:buNone/>
            </a:pPr>
            <a:r>
              <a:rPr lang="tr-TR" dirty="0"/>
              <a:t>   </a:t>
            </a:r>
            <a:r>
              <a:rPr lang="tr-TR" dirty="0" err="1">
                <a:solidFill>
                  <a:srgbClr val="FF0000"/>
                </a:solidFill>
              </a:rPr>
              <a:t>Log’lar</a:t>
            </a:r>
            <a:r>
              <a:rPr lang="tr-TR" dirty="0">
                <a:solidFill>
                  <a:srgbClr val="FF0000"/>
                </a:solidFill>
              </a:rPr>
              <a:t> ile Alakalı </a:t>
            </a:r>
            <a:r>
              <a:rPr lang="tr-TR" dirty="0" err="1">
                <a:solidFill>
                  <a:srgbClr val="FF0000"/>
                </a:solidFill>
              </a:rPr>
              <a:t>InfluxDBRecorder</a:t>
            </a:r>
            <a:r>
              <a:rPr lang="tr-TR" dirty="0">
                <a:solidFill>
                  <a:srgbClr val="FF0000"/>
                </a:solidFill>
              </a:rPr>
              <a:t> Class Metotları</a:t>
            </a:r>
          </a:p>
          <a:p>
            <a:pPr marL="0" indent="0">
              <a:buNone/>
            </a:pPr>
            <a:r>
              <a:rPr lang="tr-TR" dirty="0">
                <a:solidFill>
                  <a:srgbClr val="FF0000"/>
                </a:solidFill>
              </a:rPr>
              <a:t>   </a:t>
            </a:r>
            <a:r>
              <a:rPr lang="tr-TR" sz="2400" dirty="0"/>
              <a:t>1- </a:t>
            </a:r>
            <a:r>
              <a:rPr lang="tr-TR" sz="2400" dirty="0" err="1"/>
              <a:t>void</a:t>
            </a:r>
            <a:r>
              <a:rPr lang="tr-TR" sz="2400" dirty="0"/>
              <a:t> </a:t>
            </a:r>
            <a:r>
              <a:rPr lang="tr-TR" sz="2400" dirty="0" err="1"/>
              <a:t>recordLog</a:t>
            </a:r>
            <a:r>
              <a:rPr lang="tr-TR" sz="2400" dirty="0"/>
              <a:t>(</a:t>
            </a:r>
            <a:r>
              <a:rPr lang="tr-TR" sz="2400" dirty="0" err="1"/>
              <a:t>String</a:t>
            </a:r>
            <a:r>
              <a:rPr lang="tr-TR" sz="2400" dirty="0"/>
              <a:t> </a:t>
            </a:r>
            <a:r>
              <a:rPr lang="tr-TR" sz="2400" dirty="0" err="1"/>
              <a:t>logType</a:t>
            </a:r>
            <a:r>
              <a:rPr lang="tr-TR" sz="2400" dirty="0"/>
              <a:t>, </a:t>
            </a:r>
            <a:r>
              <a:rPr lang="tr-TR" sz="2400" dirty="0" err="1"/>
              <a:t>int</a:t>
            </a:r>
            <a:r>
              <a:rPr lang="tr-TR" sz="2400" dirty="0"/>
              <a:t> </a:t>
            </a:r>
            <a:r>
              <a:rPr lang="tr-TR" sz="2400" dirty="0" err="1"/>
              <a:t>logLevel</a:t>
            </a:r>
            <a:r>
              <a:rPr lang="tr-TR" sz="2400" dirty="0"/>
              <a:t>, </a:t>
            </a:r>
            <a:r>
              <a:rPr lang="tr-TR" sz="2400" dirty="0" err="1"/>
              <a:t>String</a:t>
            </a:r>
            <a:r>
              <a:rPr lang="tr-TR" sz="2400" dirty="0"/>
              <a:t> </a:t>
            </a:r>
            <a:r>
              <a:rPr lang="tr-TR" sz="2400" dirty="0" err="1"/>
              <a:t>log</a:t>
            </a:r>
            <a:r>
              <a:rPr lang="tr-TR" sz="2400" dirty="0"/>
              <a:t>)</a:t>
            </a:r>
          </a:p>
          <a:p>
            <a:pPr marL="0" indent="0">
              <a:buNone/>
            </a:pPr>
            <a:r>
              <a:rPr lang="tr-TR" sz="2400" dirty="0"/>
              <a:t>    2- </a:t>
            </a:r>
            <a:r>
              <a:rPr lang="tr-TR" sz="2400" dirty="0" err="1"/>
              <a:t>List</a:t>
            </a:r>
            <a:r>
              <a:rPr lang="tr-TR" sz="2400" dirty="0"/>
              <a:t>&lt;</a:t>
            </a:r>
            <a:r>
              <a:rPr lang="tr-TR" sz="2400" dirty="0" err="1"/>
              <a:t>Log</a:t>
            </a:r>
            <a:r>
              <a:rPr lang="tr-TR" sz="2400" dirty="0"/>
              <a:t>&gt; </a:t>
            </a:r>
            <a:r>
              <a:rPr lang="tr-TR" sz="2400" dirty="0" err="1"/>
              <a:t>getLogsByType</a:t>
            </a:r>
            <a:r>
              <a:rPr lang="tr-TR" sz="2400" dirty="0"/>
              <a:t>(</a:t>
            </a:r>
            <a:r>
              <a:rPr lang="tr-TR" sz="2400" dirty="0" err="1"/>
              <a:t>String</a:t>
            </a:r>
            <a:r>
              <a:rPr lang="tr-TR" sz="2400" dirty="0"/>
              <a:t> </a:t>
            </a:r>
            <a:r>
              <a:rPr lang="tr-TR" sz="2400" dirty="0" err="1"/>
              <a:t>logType</a:t>
            </a:r>
            <a:r>
              <a:rPr lang="tr-TR" sz="2400" dirty="0"/>
              <a:t>)</a:t>
            </a:r>
          </a:p>
          <a:p>
            <a:pPr marL="0" indent="0">
              <a:buNone/>
            </a:pPr>
            <a:r>
              <a:rPr lang="tr-TR" sz="2400" dirty="0"/>
              <a:t>    3- </a:t>
            </a:r>
            <a:r>
              <a:rPr lang="tr-TR" sz="2400" dirty="0" err="1"/>
              <a:t>List</a:t>
            </a:r>
            <a:r>
              <a:rPr lang="tr-TR" sz="2400" dirty="0"/>
              <a:t>&lt;</a:t>
            </a:r>
            <a:r>
              <a:rPr lang="tr-TR" sz="2400" dirty="0" err="1"/>
              <a:t>Log</a:t>
            </a:r>
            <a:r>
              <a:rPr lang="tr-TR" sz="2400" dirty="0"/>
              <a:t>&gt; </a:t>
            </a:r>
            <a:r>
              <a:rPr lang="tr-TR" sz="2400" dirty="0" err="1"/>
              <a:t>getLogsByTime</a:t>
            </a:r>
            <a:r>
              <a:rPr lang="tr-TR" sz="2400" dirty="0"/>
              <a:t>(</a:t>
            </a:r>
            <a:r>
              <a:rPr lang="tr-TR" sz="2400" dirty="0" err="1"/>
              <a:t>Instant</a:t>
            </a:r>
            <a:r>
              <a:rPr lang="tr-TR" sz="2400" dirty="0"/>
              <a:t> </a:t>
            </a:r>
            <a:r>
              <a:rPr lang="tr-TR" sz="2400" dirty="0" err="1"/>
              <a:t>startTime</a:t>
            </a:r>
            <a:r>
              <a:rPr lang="tr-TR" sz="2400" dirty="0"/>
              <a:t>, </a:t>
            </a:r>
            <a:r>
              <a:rPr lang="tr-TR" sz="2400" dirty="0" err="1"/>
              <a:t>Instant</a:t>
            </a:r>
            <a:r>
              <a:rPr lang="tr-TR" sz="2400" dirty="0"/>
              <a:t> </a:t>
            </a:r>
            <a:r>
              <a:rPr lang="tr-TR" sz="2400" dirty="0" err="1"/>
              <a:t>endTime</a:t>
            </a:r>
            <a:r>
              <a:rPr lang="tr-TR" sz="2400" dirty="0"/>
              <a:t>)</a:t>
            </a:r>
          </a:p>
          <a:p>
            <a:pPr marL="0" indent="0">
              <a:buNone/>
            </a:pPr>
            <a:r>
              <a:rPr lang="tr-TR" sz="2400" dirty="0"/>
              <a:t>    4- </a:t>
            </a:r>
            <a:r>
              <a:rPr lang="tr-TR" sz="2400" dirty="0" err="1"/>
              <a:t>List</a:t>
            </a:r>
            <a:r>
              <a:rPr lang="tr-TR" sz="2400" dirty="0"/>
              <a:t>&lt;</a:t>
            </a:r>
            <a:r>
              <a:rPr lang="tr-TR" sz="2400" dirty="0" err="1"/>
              <a:t>Log</a:t>
            </a:r>
            <a:r>
              <a:rPr lang="tr-TR" sz="2400" dirty="0"/>
              <a:t>&gt; </a:t>
            </a:r>
            <a:r>
              <a:rPr lang="tr-TR" sz="2400" dirty="0" err="1"/>
              <a:t>getLogsByLevel</a:t>
            </a:r>
            <a:r>
              <a:rPr lang="tr-TR" sz="2400" dirty="0"/>
              <a:t>(</a:t>
            </a:r>
            <a:r>
              <a:rPr lang="tr-TR" sz="2400" dirty="0" err="1"/>
              <a:t>int</a:t>
            </a:r>
            <a:r>
              <a:rPr lang="tr-TR" sz="2400" dirty="0"/>
              <a:t> </a:t>
            </a:r>
            <a:r>
              <a:rPr lang="tr-TR" sz="2400" dirty="0" err="1"/>
              <a:t>logLevel</a:t>
            </a:r>
            <a:r>
              <a:rPr lang="tr-TR" sz="2400" dirty="0"/>
              <a:t>)</a:t>
            </a:r>
          </a:p>
          <a:p>
            <a:pPr marL="0" indent="0">
              <a:buNone/>
            </a:pPr>
            <a:endParaRPr lang="tr-TR" dirty="0">
              <a:solidFill>
                <a:srgbClr val="FF0000"/>
              </a:solidFill>
            </a:endParaRPr>
          </a:p>
          <a:p>
            <a:pPr marL="0" indent="0">
              <a:buNone/>
            </a:pPr>
            <a:endParaRPr lang="tr-TR" dirty="0">
              <a:solidFill>
                <a:srgbClr val="FF0000"/>
              </a:solidFill>
            </a:endParaRPr>
          </a:p>
          <a:p>
            <a:endParaRPr lang="tr-TR" dirty="0"/>
          </a:p>
        </p:txBody>
      </p:sp>
    </p:spTree>
    <p:extLst>
      <p:ext uri="{BB962C8B-B14F-4D97-AF65-F5344CB8AC3E}">
        <p14:creationId xmlns:p14="http://schemas.microsoft.com/office/powerpoint/2010/main" val="6323978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F654A3D7-D22E-4C2D-9601-5D6BC7E44A25}"/>
              </a:ext>
            </a:extLst>
          </p:cNvPr>
          <p:cNvSpPr>
            <a:spLocks noGrp="1"/>
          </p:cNvSpPr>
          <p:nvPr>
            <p:ph idx="1"/>
          </p:nvPr>
        </p:nvSpPr>
        <p:spPr>
          <a:xfrm>
            <a:off x="838200" y="1843380"/>
            <a:ext cx="10515600" cy="4351338"/>
          </a:xfrm>
        </p:spPr>
        <p:txBody>
          <a:bodyPr>
            <a:normAutofit/>
          </a:bodyPr>
          <a:lstStyle/>
          <a:p>
            <a:r>
              <a:rPr lang="tr-TR" sz="2400" dirty="0"/>
              <a:t>Radar verilerinin </a:t>
            </a:r>
            <a:r>
              <a:rPr lang="tr-TR" sz="2400" dirty="0" err="1"/>
              <a:t>InfluxDB’ye</a:t>
            </a:r>
            <a:r>
              <a:rPr lang="tr-TR" sz="2400" dirty="0"/>
              <a:t> kaydı ve </a:t>
            </a:r>
            <a:r>
              <a:rPr lang="tr-TR" sz="2400" dirty="0" err="1"/>
              <a:t>InfluxDB’den</a:t>
            </a:r>
            <a:r>
              <a:rPr lang="tr-TR" sz="2400" dirty="0"/>
              <a:t> okunması için gereken </a:t>
            </a:r>
            <a:r>
              <a:rPr lang="tr-TR" sz="2400" dirty="0" err="1"/>
              <a:t>methodların</a:t>
            </a:r>
            <a:r>
              <a:rPr lang="tr-TR" sz="2400" dirty="0"/>
              <a:t> doğru bir şekilde çalıştığını görmek için ayrı ayrı test </a:t>
            </a:r>
            <a:r>
              <a:rPr lang="tr-TR" sz="2400" dirty="0" err="1"/>
              <a:t>class’ları</a:t>
            </a:r>
            <a:r>
              <a:rPr lang="tr-TR" sz="2400" dirty="0"/>
              <a:t> oluşturdum. Eğer </a:t>
            </a:r>
            <a:r>
              <a:rPr lang="tr-TR" sz="2400" dirty="0" err="1"/>
              <a:t>class</a:t>
            </a:r>
            <a:r>
              <a:rPr lang="tr-TR" sz="2400" dirty="0"/>
              <a:t>, radar verilerinin kaydını </a:t>
            </a:r>
            <a:r>
              <a:rPr lang="tr-TR" sz="2400" dirty="0" err="1"/>
              <a:t>InfluxDB’ye</a:t>
            </a:r>
            <a:r>
              <a:rPr lang="tr-TR" sz="2400" dirty="0"/>
              <a:t> yapıyorsa, </a:t>
            </a:r>
            <a:r>
              <a:rPr lang="tr-TR" sz="2400" dirty="0" err="1"/>
              <a:t>class’ı</a:t>
            </a:r>
            <a:r>
              <a:rPr lang="tr-TR" sz="2400" dirty="0"/>
              <a:t> çalıştırdıktan sonra </a:t>
            </a:r>
            <a:r>
              <a:rPr lang="tr-TR" sz="2400" dirty="0" err="1"/>
              <a:t>InfluxDB</a:t>
            </a:r>
            <a:r>
              <a:rPr lang="tr-TR" sz="2400" dirty="0"/>
              <a:t> konsolu üzerinden radar verilerinin doğru bir şekilde aktarılıp aktarılmadığını kontrol ettim. Eğer </a:t>
            </a:r>
            <a:r>
              <a:rPr lang="tr-TR" sz="2400" dirty="0" err="1"/>
              <a:t>class</a:t>
            </a:r>
            <a:r>
              <a:rPr lang="tr-TR" sz="2400" dirty="0"/>
              <a:t>, radar verilerini </a:t>
            </a:r>
            <a:r>
              <a:rPr lang="tr-TR" sz="2400" dirty="0" err="1"/>
              <a:t>InfluxDB’den</a:t>
            </a:r>
            <a:r>
              <a:rPr lang="tr-TR" sz="2400" dirty="0"/>
              <a:t> okuyup </a:t>
            </a:r>
            <a:r>
              <a:rPr lang="tr-TR" sz="2400" dirty="0" err="1"/>
              <a:t>print</a:t>
            </a:r>
            <a:r>
              <a:rPr lang="tr-TR" sz="2400" dirty="0"/>
              <a:t> ediyorsa, </a:t>
            </a:r>
            <a:r>
              <a:rPr lang="tr-TR" sz="2400" dirty="0" err="1"/>
              <a:t>class’ı</a:t>
            </a:r>
            <a:r>
              <a:rPr lang="tr-TR" sz="2400" dirty="0"/>
              <a:t> çalıştırdıktan sonra Java </a:t>
            </a:r>
            <a:r>
              <a:rPr lang="tr-TR" sz="2400" dirty="0" err="1"/>
              <a:t>IDE’sindeki</a:t>
            </a:r>
            <a:r>
              <a:rPr lang="tr-TR" sz="2400" dirty="0"/>
              <a:t> konsol üzerinden </a:t>
            </a:r>
            <a:r>
              <a:rPr lang="tr-TR" sz="2400" dirty="0" err="1"/>
              <a:t>print</a:t>
            </a:r>
            <a:r>
              <a:rPr lang="tr-TR" sz="2400" dirty="0"/>
              <a:t> edilen radar verilerinin doğru olup olmadığını kontrol ettim.</a:t>
            </a:r>
          </a:p>
        </p:txBody>
      </p:sp>
    </p:spTree>
    <p:extLst>
      <p:ext uri="{BB962C8B-B14F-4D97-AF65-F5344CB8AC3E}">
        <p14:creationId xmlns:p14="http://schemas.microsoft.com/office/powerpoint/2010/main" val="2448856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7C3B603-DFBD-4FCB-9A37-65C4500826EA}"/>
              </a:ext>
            </a:extLst>
          </p:cNvPr>
          <p:cNvSpPr>
            <a:spLocks noGrp="1"/>
          </p:cNvSpPr>
          <p:nvPr>
            <p:ph type="title"/>
          </p:nvPr>
        </p:nvSpPr>
        <p:spPr/>
        <p:txBody>
          <a:bodyPr>
            <a:normAutofit/>
          </a:bodyPr>
          <a:lstStyle/>
          <a:p>
            <a:r>
              <a:rPr lang="tr-TR" sz="2800" dirty="0">
                <a:solidFill>
                  <a:srgbClr val="FF0000"/>
                </a:solidFill>
              </a:rPr>
              <a:t>Test 1 Class</a:t>
            </a:r>
          </a:p>
        </p:txBody>
      </p:sp>
      <p:pic>
        <p:nvPicPr>
          <p:cNvPr id="4" name="İçerik Yer Tutucusu 3">
            <a:extLst>
              <a:ext uri="{FF2B5EF4-FFF2-40B4-BE49-F238E27FC236}">
                <a16:creationId xmlns:a16="http://schemas.microsoft.com/office/drawing/2014/main" id="{73B8B75B-74DE-4F06-9533-785E10CAAEC5}"/>
              </a:ext>
            </a:extLst>
          </p:cNvPr>
          <p:cNvPicPr>
            <a:picLocks noGrp="1" noChangeAspect="1"/>
          </p:cNvPicPr>
          <p:nvPr>
            <p:ph idx="1"/>
          </p:nvPr>
        </p:nvPicPr>
        <p:blipFill>
          <a:blip r:embed="rId2"/>
          <a:stretch>
            <a:fillRect/>
          </a:stretch>
        </p:blipFill>
        <p:spPr>
          <a:xfrm>
            <a:off x="944732" y="1690688"/>
            <a:ext cx="3755461" cy="3724979"/>
          </a:xfrm>
          <a:prstGeom prst="rect">
            <a:avLst/>
          </a:prstGeom>
        </p:spPr>
      </p:pic>
      <p:sp>
        <p:nvSpPr>
          <p:cNvPr id="6" name="Metin kutusu 5">
            <a:extLst>
              <a:ext uri="{FF2B5EF4-FFF2-40B4-BE49-F238E27FC236}">
                <a16:creationId xmlns:a16="http://schemas.microsoft.com/office/drawing/2014/main" id="{5C682A0C-FFBE-4926-B495-A74B0C81E43C}"/>
              </a:ext>
            </a:extLst>
          </p:cNvPr>
          <p:cNvSpPr txBox="1"/>
          <p:nvPr/>
        </p:nvSpPr>
        <p:spPr>
          <a:xfrm>
            <a:off x="5470864" y="704740"/>
            <a:ext cx="6094520" cy="707886"/>
          </a:xfrm>
          <a:prstGeom prst="rect">
            <a:avLst/>
          </a:prstGeom>
          <a:noFill/>
        </p:spPr>
        <p:txBody>
          <a:bodyPr wrap="square">
            <a:spAutoFit/>
          </a:bodyPr>
          <a:lstStyle/>
          <a:p>
            <a:r>
              <a:rPr lang="tr-TR" sz="2000" dirty="0">
                <a:solidFill>
                  <a:srgbClr val="FF0000"/>
                </a:solidFill>
              </a:rPr>
              <a:t>Test1 </a:t>
            </a:r>
            <a:r>
              <a:rPr lang="tr-TR" sz="2000" dirty="0" err="1">
                <a:solidFill>
                  <a:srgbClr val="FF0000"/>
                </a:solidFill>
              </a:rPr>
              <a:t>Class’ının</a:t>
            </a:r>
            <a:r>
              <a:rPr lang="tr-TR" sz="2000" dirty="0">
                <a:solidFill>
                  <a:srgbClr val="FF0000"/>
                </a:solidFill>
              </a:rPr>
              <a:t> Çalıştırılmasının Ardından </a:t>
            </a:r>
            <a:r>
              <a:rPr lang="tr-TR" sz="2000" dirty="0" err="1">
                <a:solidFill>
                  <a:srgbClr val="FF0000"/>
                </a:solidFill>
              </a:rPr>
              <a:t>InfluxDB</a:t>
            </a:r>
            <a:r>
              <a:rPr lang="tr-TR" sz="2000" dirty="0">
                <a:solidFill>
                  <a:srgbClr val="FF0000"/>
                </a:solidFill>
              </a:rPr>
              <a:t> Konsolu Üzerinden Radar Verilerinin Kontrolü</a:t>
            </a:r>
          </a:p>
        </p:txBody>
      </p:sp>
      <p:pic>
        <p:nvPicPr>
          <p:cNvPr id="7" name="Resim 6">
            <a:extLst>
              <a:ext uri="{FF2B5EF4-FFF2-40B4-BE49-F238E27FC236}">
                <a16:creationId xmlns:a16="http://schemas.microsoft.com/office/drawing/2014/main" id="{8991C3B1-1934-4687-AE84-1035334E9388}"/>
              </a:ext>
            </a:extLst>
          </p:cNvPr>
          <p:cNvPicPr>
            <a:picLocks noChangeAspect="1"/>
          </p:cNvPicPr>
          <p:nvPr/>
        </p:nvPicPr>
        <p:blipFill>
          <a:blip r:embed="rId3"/>
          <a:stretch>
            <a:fillRect/>
          </a:stretch>
        </p:blipFill>
        <p:spPr>
          <a:xfrm>
            <a:off x="6096000" y="1483648"/>
            <a:ext cx="4060288" cy="5196214"/>
          </a:xfrm>
          <a:prstGeom prst="rect">
            <a:avLst/>
          </a:prstGeom>
        </p:spPr>
      </p:pic>
    </p:spTree>
    <p:extLst>
      <p:ext uri="{BB962C8B-B14F-4D97-AF65-F5344CB8AC3E}">
        <p14:creationId xmlns:p14="http://schemas.microsoft.com/office/powerpoint/2010/main" val="3220493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7F60317-02AB-44AC-BCC4-17B858ED03E6}"/>
              </a:ext>
            </a:extLst>
          </p:cNvPr>
          <p:cNvSpPr>
            <a:spLocks noGrp="1"/>
          </p:cNvSpPr>
          <p:nvPr>
            <p:ph type="title"/>
          </p:nvPr>
        </p:nvSpPr>
        <p:spPr/>
        <p:txBody>
          <a:bodyPr>
            <a:normAutofit/>
          </a:bodyPr>
          <a:lstStyle/>
          <a:p>
            <a:r>
              <a:rPr lang="tr-TR" sz="2800" dirty="0">
                <a:solidFill>
                  <a:srgbClr val="FF0000"/>
                </a:solidFill>
              </a:rPr>
              <a:t>Test2 Class</a:t>
            </a:r>
          </a:p>
        </p:txBody>
      </p:sp>
      <p:pic>
        <p:nvPicPr>
          <p:cNvPr id="4" name="İçerik Yer Tutucusu 3">
            <a:extLst>
              <a:ext uri="{FF2B5EF4-FFF2-40B4-BE49-F238E27FC236}">
                <a16:creationId xmlns:a16="http://schemas.microsoft.com/office/drawing/2014/main" id="{1F36B8DC-11EF-483C-BB67-8524BDE9A4F6}"/>
              </a:ext>
            </a:extLst>
          </p:cNvPr>
          <p:cNvPicPr>
            <a:picLocks noGrp="1" noChangeAspect="1"/>
          </p:cNvPicPr>
          <p:nvPr>
            <p:ph idx="1"/>
          </p:nvPr>
        </p:nvPicPr>
        <p:blipFill>
          <a:blip r:embed="rId2"/>
          <a:stretch>
            <a:fillRect/>
          </a:stretch>
        </p:blipFill>
        <p:spPr>
          <a:xfrm>
            <a:off x="952198" y="1600834"/>
            <a:ext cx="3895682" cy="2670279"/>
          </a:xfrm>
          <a:prstGeom prst="rect">
            <a:avLst/>
          </a:prstGeom>
        </p:spPr>
      </p:pic>
      <p:sp>
        <p:nvSpPr>
          <p:cNvPr id="6" name="Metin kutusu 5">
            <a:extLst>
              <a:ext uri="{FF2B5EF4-FFF2-40B4-BE49-F238E27FC236}">
                <a16:creationId xmlns:a16="http://schemas.microsoft.com/office/drawing/2014/main" id="{7AECA85A-C1B2-4791-9928-8C7930C61AA1}"/>
              </a:ext>
            </a:extLst>
          </p:cNvPr>
          <p:cNvSpPr txBox="1"/>
          <p:nvPr/>
        </p:nvSpPr>
        <p:spPr>
          <a:xfrm>
            <a:off x="5364332" y="704740"/>
            <a:ext cx="6094520" cy="707886"/>
          </a:xfrm>
          <a:prstGeom prst="rect">
            <a:avLst/>
          </a:prstGeom>
          <a:noFill/>
        </p:spPr>
        <p:txBody>
          <a:bodyPr wrap="square">
            <a:spAutoFit/>
          </a:bodyPr>
          <a:lstStyle/>
          <a:p>
            <a:r>
              <a:rPr lang="tr-TR" sz="2000" dirty="0">
                <a:solidFill>
                  <a:srgbClr val="FF0000"/>
                </a:solidFill>
              </a:rPr>
              <a:t>Test2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E3B1D5FD-A496-4A84-81FB-802685812769}"/>
              </a:ext>
            </a:extLst>
          </p:cNvPr>
          <p:cNvPicPr>
            <a:picLocks noChangeAspect="1"/>
          </p:cNvPicPr>
          <p:nvPr/>
        </p:nvPicPr>
        <p:blipFill>
          <a:blip r:embed="rId3"/>
          <a:stretch>
            <a:fillRect/>
          </a:stretch>
        </p:blipFill>
        <p:spPr>
          <a:xfrm>
            <a:off x="5482381" y="1826109"/>
            <a:ext cx="5236918" cy="1162270"/>
          </a:xfrm>
          <a:prstGeom prst="rect">
            <a:avLst/>
          </a:prstGeom>
        </p:spPr>
      </p:pic>
    </p:spTree>
    <p:extLst>
      <p:ext uri="{BB962C8B-B14F-4D97-AF65-F5344CB8AC3E}">
        <p14:creationId xmlns:p14="http://schemas.microsoft.com/office/powerpoint/2010/main" val="2110689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9CA57F6-6755-40CC-AAAC-A95F15800949}"/>
              </a:ext>
            </a:extLst>
          </p:cNvPr>
          <p:cNvSpPr>
            <a:spLocks noGrp="1"/>
          </p:cNvSpPr>
          <p:nvPr>
            <p:ph type="title"/>
          </p:nvPr>
        </p:nvSpPr>
        <p:spPr>
          <a:xfrm>
            <a:off x="0" y="365123"/>
            <a:ext cx="10515600" cy="1325563"/>
          </a:xfrm>
        </p:spPr>
        <p:txBody>
          <a:bodyPr>
            <a:normAutofit/>
          </a:bodyPr>
          <a:lstStyle/>
          <a:p>
            <a:r>
              <a:rPr lang="tr-TR" sz="2800" dirty="0">
                <a:solidFill>
                  <a:srgbClr val="FF0000"/>
                </a:solidFill>
              </a:rPr>
              <a:t>   Test3 Class</a:t>
            </a:r>
          </a:p>
        </p:txBody>
      </p:sp>
      <p:sp>
        <p:nvSpPr>
          <p:cNvPr id="6" name="Metin kutusu 5">
            <a:extLst>
              <a:ext uri="{FF2B5EF4-FFF2-40B4-BE49-F238E27FC236}">
                <a16:creationId xmlns:a16="http://schemas.microsoft.com/office/drawing/2014/main" id="{6E9CAA16-6B3A-4D10-BFCA-5C9AFD359C6B}"/>
              </a:ext>
            </a:extLst>
          </p:cNvPr>
          <p:cNvSpPr txBox="1"/>
          <p:nvPr/>
        </p:nvSpPr>
        <p:spPr>
          <a:xfrm>
            <a:off x="6551720" y="730449"/>
            <a:ext cx="6094520" cy="707886"/>
          </a:xfrm>
          <a:prstGeom prst="rect">
            <a:avLst/>
          </a:prstGeom>
          <a:noFill/>
        </p:spPr>
        <p:txBody>
          <a:bodyPr wrap="square">
            <a:spAutoFit/>
          </a:bodyPr>
          <a:lstStyle/>
          <a:p>
            <a:r>
              <a:rPr lang="tr-TR" sz="2000" dirty="0">
                <a:solidFill>
                  <a:srgbClr val="FF0000"/>
                </a:solidFill>
              </a:rPr>
              <a:t>Test3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19" name="Resim 18">
            <a:extLst>
              <a:ext uri="{FF2B5EF4-FFF2-40B4-BE49-F238E27FC236}">
                <a16:creationId xmlns:a16="http://schemas.microsoft.com/office/drawing/2014/main" id="{44F2A519-7C06-4701-BB65-4C733E311964}"/>
              </a:ext>
            </a:extLst>
          </p:cNvPr>
          <p:cNvPicPr>
            <a:picLocks noChangeAspect="1"/>
          </p:cNvPicPr>
          <p:nvPr/>
        </p:nvPicPr>
        <p:blipFill>
          <a:blip r:embed="rId2"/>
          <a:stretch>
            <a:fillRect/>
          </a:stretch>
        </p:blipFill>
        <p:spPr>
          <a:xfrm>
            <a:off x="6772992" y="1893870"/>
            <a:ext cx="5212532" cy="1018006"/>
          </a:xfrm>
          <a:prstGeom prst="rect">
            <a:avLst/>
          </a:prstGeom>
        </p:spPr>
      </p:pic>
      <p:pic>
        <p:nvPicPr>
          <p:cNvPr id="8" name="İçerik Yer Tutucusu 7">
            <a:extLst>
              <a:ext uri="{FF2B5EF4-FFF2-40B4-BE49-F238E27FC236}">
                <a16:creationId xmlns:a16="http://schemas.microsoft.com/office/drawing/2014/main" id="{0326FC0C-33CD-4028-94C1-816F1E9C5CD6}"/>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39630" y="1690686"/>
            <a:ext cx="6341069" cy="2644369"/>
          </a:xfrm>
          <a:prstGeom prst="rect">
            <a:avLst/>
          </a:prstGeom>
        </p:spPr>
      </p:pic>
    </p:spTree>
    <p:extLst>
      <p:ext uri="{BB962C8B-B14F-4D97-AF65-F5344CB8AC3E}">
        <p14:creationId xmlns:p14="http://schemas.microsoft.com/office/powerpoint/2010/main" val="10787553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8BE207-D1F5-48EC-9604-3CB8D4B9ED1E}"/>
              </a:ext>
            </a:extLst>
          </p:cNvPr>
          <p:cNvSpPr>
            <a:spLocks noGrp="1"/>
          </p:cNvSpPr>
          <p:nvPr>
            <p:ph type="title"/>
          </p:nvPr>
        </p:nvSpPr>
        <p:spPr/>
        <p:txBody>
          <a:bodyPr>
            <a:normAutofit/>
          </a:bodyPr>
          <a:lstStyle/>
          <a:p>
            <a:r>
              <a:rPr lang="tr-TR" sz="2800" dirty="0">
                <a:solidFill>
                  <a:srgbClr val="FF0000"/>
                </a:solidFill>
              </a:rPr>
              <a:t>Test4 Class</a:t>
            </a:r>
          </a:p>
        </p:txBody>
      </p:sp>
      <p:pic>
        <p:nvPicPr>
          <p:cNvPr id="4" name="İçerik Yer Tutucusu 3">
            <a:extLst>
              <a:ext uri="{FF2B5EF4-FFF2-40B4-BE49-F238E27FC236}">
                <a16:creationId xmlns:a16="http://schemas.microsoft.com/office/drawing/2014/main" id="{84312A77-1FBE-4042-AEBF-B5953E43D596}"/>
              </a:ext>
            </a:extLst>
          </p:cNvPr>
          <p:cNvPicPr>
            <a:picLocks noGrp="1" noChangeAspect="1"/>
          </p:cNvPicPr>
          <p:nvPr>
            <p:ph idx="1"/>
          </p:nvPr>
        </p:nvPicPr>
        <p:blipFill>
          <a:blip r:embed="rId2"/>
          <a:stretch>
            <a:fillRect/>
          </a:stretch>
        </p:blipFill>
        <p:spPr>
          <a:xfrm>
            <a:off x="885003" y="1605437"/>
            <a:ext cx="5261304" cy="2962913"/>
          </a:xfrm>
          <a:prstGeom prst="rect">
            <a:avLst/>
          </a:prstGeom>
        </p:spPr>
      </p:pic>
      <p:sp>
        <p:nvSpPr>
          <p:cNvPr id="6" name="Metin kutusu 5">
            <a:extLst>
              <a:ext uri="{FF2B5EF4-FFF2-40B4-BE49-F238E27FC236}">
                <a16:creationId xmlns:a16="http://schemas.microsoft.com/office/drawing/2014/main" id="{7CDED5CA-3C42-4829-8729-5AEBF604D814}"/>
              </a:ext>
            </a:extLst>
          </p:cNvPr>
          <p:cNvSpPr txBox="1"/>
          <p:nvPr/>
        </p:nvSpPr>
        <p:spPr>
          <a:xfrm>
            <a:off x="6306105" y="704740"/>
            <a:ext cx="6094520" cy="707886"/>
          </a:xfrm>
          <a:prstGeom prst="rect">
            <a:avLst/>
          </a:prstGeom>
          <a:noFill/>
        </p:spPr>
        <p:txBody>
          <a:bodyPr wrap="square">
            <a:spAutoFit/>
          </a:bodyPr>
          <a:lstStyle/>
          <a:p>
            <a:r>
              <a:rPr lang="tr-TR" sz="2000" dirty="0">
                <a:solidFill>
                  <a:srgbClr val="FF0000"/>
                </a:solidFill>
              </a:rPr>
              <a:t>Test4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59348FCA-3DFC-432F-8117-517D6FAA12EB}"/>
              </a:ext>
            </a:extLst>
          </p:cNvPr>
          <p:cNvPicPr>
            <a:picLocks noChangeAspect="1"/>
          </p:cNvPicPr>
          <p:nvPr/>
        </p:nvPicPr>
        <p:blipFill>
          <a:blip r:embed="rId3"/>
          <a:stretch>
            <a:fillRect/>
          </a:stretch>
        </p:blipFill>
        <p:spPr>
          <a:xfrm>
            <a:off x="6425462" y="1752241"/>
            <a:ext cx="5200339" cy="1100028"/>
          </a:xfrm>
          <a:prstGeom prst="rect">
            <a:avLst/>
          </a:prstGeom>
        </p:spPr>
      </p:pic>
    </p:spTree>
    <p:extLst>
      <p:ext uri="{BB962C8B-B14F-4D97-AF65-F5344CB8AC3E}">
        <p14:creationId xmlns:p14="http://schemas.microsoft.com/office/powerpoint/2010/main" val="822543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D1E9E0DD-DCA3-4696-90EB-87E5835EE50B}"/>
              </a:ext>
            </a:extLst>
          </p:cNvPr>
          <p:cNvSpPr>
            <a:spLocks noGrp="1"/>
          </p:cNvSpPr>
          <p:nvPr>
            <p:ph idx="1"/>
          </p:nvPr>
        </p:nvSpPr>
        <p:spPr>
          <a:xfrm>
            <a:off x="838200" y="1896647"/>
            <a:ext cx="10515600" cy="4351338"/>
          </a:xfrm>
        </p:spPr>
        <p:txBody>
          <a:bodyPr>
            <a:normAutofit/>
          </a:bodyPr>
          <a:lstStyle/>
          <a:p>
            <a:r>
              <a:rPr lang="tr-TR" sz="2400" dirty="0" err="1"/>
              <a:t>Log’ların</a:t>
            </a:r>
            <a:r>
              <a:rPr lang="tr-TR" sz="2400" dirty="0"/>
              <a:t> </a:t>
            </a:r>
            <a:r>
              <a:rPr lang="tr-TR" sz="2400" dirty="0" err="1"/>
              <a:t>InfluxDB’ye</a:t>
            </a:r>
            <a:r>
              <a:rPr lang="tr-TR" sz="2400" dirty="0"/>
              <a:t> kaydı ve </a:t>
            </a:r>
            <a:r>
              <a:rPr lang="tr-TR" sz="2400" dirty="0" err="1"/>
              <a:t>InfluxDB’den</a:t>
            </a:r>
            <a:r>
              <a:rPr lang="tr-TR" sz="2400" dirty="0"/>
              <a:t> okunması için gereken </a:t>
            </a:r>
            <a:r>
              <a:rPr lang="tr-TR" sz="2400" dirty="0" err="1"/>
              <a:t>methodların</a:t>
            </a:r>
            <a:r>
              <a:rPr lang="tr-TR" sz="2400" dirty="0"/>
              <a:t> doğru bir şekilde çalıştığını görmek için ayrı ayrı test </a:t>
            </a:r>
            <a:r>
              <a:rPr lang="tr-TR" sz="2400" dirty="0" err="1"/>
              <a:t>class’ları</a:t>
            </a:r>
            <a:r>
              <a:rPr lang="tr-TR" sz="2400" dirty="0"/>
              <a:t> oluşturdum. Eğer </a:t>
            </a:r>
            <a:r>
              <a:rPr lang="tr-TR" sz="2400" dirty="0" err="1"/>
              <a:t>class</a:t>
            </a:r>
            <a:r>
              <a:rPr lang="tr-TR" sz="2400" dirty="0"/>
              <a:t>, </a:t>
            </a:r>
            <a:r>
              <a:rPr lang="tr-TR" sz="2400" dirty="0" err="1"/>
              <a:t>log’ların</a:t>
            </a:r>
            <a:r>
              <a:rPr lang="tr-TR" sz="2400" dirty="0"/>
              <a:t> kaydını </a:t>
            </a:r>
            <a:r>
              <a:rPr lang="tr-TR" sz="2400" dirty="0" err="1"/>
              <a:t>InfluxDB’ye</a:t>
            </a:r>
            <a:r>
              <a:rPr lang="tr-TR" sz="2400" dirty="0"/>
              <a:t> yapıyorsa, </a:t>
            </a:r>
            <a:r>
              <a:rPr lang="tr-TR" sz="2400" dirty="0" err="1"/>
              <a:t>class’ı</a:t>
            </a:r>
            <a:r>
              <a:rPr lang="tr-TR" sz="2400" dirty="0"/>
              <a:t> çalıştırdıktan sonra </a:t>
            </a:r>
            <a:r>
              <a:rPr lang="tr-TR" sz="2400" dirty="0" err="1"/>
              <a:t>InfluxDB</a:t>
            </a:r>
            <a:r>
              <a:rPr lang="tr-TR" sz="2400" dirty="0"/>
              <a:t> konsolu üzerinden </a:t>
            </a:r>
            <a:r>
              <a:rPr lang="tr-TR" sz="2400" dirty="0" err="1"/>
              <a:t>log’ların</a:t>
            </a:r>
            <a:r>
              <a:rPr lang="tr-TR" sz="2400" dirty="0"/>
              <a:t> doğru bir şekilde aktarılıp aktarılmadığını kontrol ettim. Eğer </a:t>
            </a:r>
            <a:r>
              <a:rPr lang="tr-TR" sz="2400" dirty="0" err="1"/>
              <a:t>class</a:t>
            </a:r>
            <a:r>
              <a:rPr lang="tr-TR" sz="2400" dirty="0"/>
              <a:t>, </a:t>
            </a:r>
            <a:r>
              <a:rPr lang="tr-TR" sz="2400" dirty="0" err="1"/>
              <a:t>log’ları</a:t>
            </a:r>
            <a:r>
              <a:rPr lang="tr-TR" sz="2400" dirty="0"/>
              <a:t> </a:t>
            </a:r>
            <a:r>
              <a:rPr lang="tr-TR" sz="2400" dirty="0" err="1"/>
              <a:t>InfluxDB’den</a:t>
            </a:r>
            <a:r>
              <a:rPr lang="tr-TR" sz="2400" dirty="0"/>
              <a:t> okuyup </a:t>
            </a:r>
            <a:r>
              <a:rPr lang="tr-TR" sz="2400" dirty="0" err="1"/>
              <a:t>print</a:t>
            </a:r>
            <a:r>
              <a:rPr lang="tr-TR" sz="2400" dirty="0"/>
              <a:t> ediyorsa, </a:t>
            </a:r>
            <a:r>
              <a:rPr lang="tr-TR" sz="2400" dirty="0" err="1"/>
              <a:t>class’ı</a:t>
            </a:r>
            <a:r>
              <a:rPr lang="tr-TR" sz="2400" dirty="0"/>
              <a:t> çalıştırdıktan sonra Java </a:t>
            </a:r>
            <a:r>
              <a:rPr lang="tr-TR" sz="2400" dirty="0" err="1"/>
              <a:t>IDE’sindeki</a:t>
            </a:r>
            <a:r>
              <a:rPr lang="tr-TR" sz="2400" dirty="0"/>
              <a:t> konsol üzerinden </a:t>
            </a:r>
            <a:r>
              <a:rPr lang="tr-TR" sz="2400" dirty="0" err="1"/>
              <a:t>print</a:t>
            </a:r>
            <a:r>
              <a:rPr lang="tr-TR" sz="2400" dirty="0"/>
              <a:t> edilen </a:t>
            </a:r>
            <a:r>
              <a:rPr lang="tr-TR" sz="2400" dirty="0" err="1"/>
              <a:t>log’ların</a:t>
            </a:r>
            <a:r>
              <a:rPr lang="tr-TR" sz="2400" dirty="0"/>
              <a:t> doğru olup olmadığı kontrol edildi.</a:t>
            </a:r>
          </a:p>
        </p:txBody>
      </p:sp>
    </p:spTree>
    <p:extLst>
      <p:ext uri="{BB962C8B-B14F-4D97-AF65-F5344CB8AC3E}">
        <p14:creationId xmlns:p14="http://schemas.microsoft.com/office/powerpoint/2010/main" val="3125220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2A3FCF8-D361-4BCE-B7D5-6C72BFF5EBE3}"/>
              </a:ext>
            </a:extLst>
          </p:cNvPr>
          <p:cNvSpPr>
            <a:spLocks noGrp="1"/>
          </p:cNvSpPr>
          <p:nvPr>
            <p:ph type="title"/>
          </p:nvPr>
        </p:nvSpPr>
        <p:spPr>
          <a:xfrm>
            <a:off x="838200" y="365125"/>
            <a:ext cx="10515600" cy="1325563"/>
          </a:xfrm>
        </p:spPr>
        <p:txBody>
          <a:bodyPr>
            <a:normAutofit/>
          </a:bodyPr>
          <a:lstStyle/>
          <a:p>
            <a:r>
              <a:rPr lang="tr-TR" sz="2800" dirty="0">
                <a:solidFill>
                  <a:srgbClr val="FF0000"/>
                </a:solidFill>
              </a:rPr>
              <a:t>Test5 Class</a:t>
            </a:r>
          </a:p>
        </p:txBody>
      </p:sp>
      <p:pic>
        <p:nvPicPr>
          <p:cNvPr id="4" name="İçerik Yer Tutucusu 3">
            <a:extLst>
              <a:ext uri="{FF2B5EF4-FFF2-40B4-BE49-F238E27FC236}">
                <a16:creationId xmlns:a16="http://schemas.microsoft.com/office/drawing/2014/main" id="{7924625A-C39B-42C0-8221-6149C3326289}"/>
              </a:ext>
            </a:extLst>
          </p:cNvPr>
          <p:cNvPicPr>
            <a:picLocks noGrp="1" noChangeAspect="1"/>
          </p:cNvPicPr>
          <p:nvPr>
            <p:ph idx="1"/>
          </p:nvPr>
        </p:nvPicPr>
        <p:blipFill>
          <a:blip r:embed="rId2"/>
          <a:stretch>
            <a:fillRect/>
          </a:stretch>
        </p:blipFill>
        <p:spPr>
          <a:xfrm>
            <a:off x="938450" y="1690688"/>
            <a:ext cx="3621338" cy="3737172"/>
          </a:xfrm>
          <a:prstGeom prst="rect">
            <a:avLst/>
          </a:prstGeom>
        </p:spPr>
      </p:pic>
      <p:sp>
        <p:nvSpPr>
          <p:cNvPr id="6" name="Metin kutusu 5">
            <a:extLst>
              <a:ext uri="{FF2B5EF4-FFF2-40B4-BE49-F238E27FC236}">
                <a16:creationId xmlns:a16="http://schemas.microsoft.com/office/drawing/2014/main" id="{3628A3B5-091E-491A-8128-5502F74F73AD}"/>
              </a:ext>
            </a:extLst>
          </p:cNvPr>
          <p:cNvSpPr txBox="1"/>
          <p:nvPr/>
        </p:nvSpPr>
        <p:spPr>
          <a:xfrm>
            <a:off x="5506375" y="598208"/>
            <a:ext cx="6094520" cy="707886"/>
          </a:xfrm>
          <a:prstGeom prst="rect">
            <a:avLst/>
          </a:prstGeom>
          <a:noFill/>
        </p:spPr>
        <p:txBody>
          <a:bodyPr wrap="square">
            <a:spAutoFit/>
          </a:bodyPr>
          <a:lstStyle/>
          <a:p>
            <a:r>
              <a:rPr lang="tr-TR" sz="2000" dirty="0">
                <a:solidFill>
                  <a:srgbClr val="FF0000"/>
                </a:solidFill>
              </a:rPr>
              <a:t>Test5 </a:t>
            </a:r>
            <a:r>
              <a:rPr lang="tr-TR" sz="2000" dirty="0" err="1">
                <a:solidFill>
                  <a:srgbClr val="FF0000"/>
                </a:solidFill>
              </a:rPr>
              <a:t>Class’ının</a:t>
            </a:r>
            <a:r>
              <a:rPr lang="tr-TR" sz="2000" dirty="0">
                <a:solidFill>
                  <a:srgbClr val="FF0000"/>
                </a:solidFill>
              </a:rPr>
              <a:t> Çalıştırılmasının Ardından </a:t>
            </a:r>
            <a:r>
              <a:rPr lang="tr-TR" sz="2000" dirty="0" err="1">
                <a:solidFill>
                  <a:srgbClr val="FF0000"/>
                </a:solidFill>
              </a:rPr>
              <a:t>InfluxDB</a:t>
            </a:r>
            <a:r>
              <a:rPr lang="tr-TR" sz="2000" dirty="0">
                <a:solidFill>
                  <a:srgbClr val="FF0000"/>
                </a:solidFill>
              </a:rPr>
              <a:t> Konsolu Üzerinden </a:t>
            </a:r>
            <a:r>
              <a:rPr lang="tr-TR" sz="2000" dirty="0" err="1">
                <a:solidFill>
                  <a:srgbClr val="FF0000"/>
                </a:solidFill>
              </a:rPr>
              <a:t>Log’ların</a:t>
            </a:r>
            <a:r>
              <a:rPr lang="tr-TR" sz="2000" dirty="0">
                <a:solidFill>
                  <a:srgbClr val="FF0000"/>
                </a:solidFill>
              </a:rPr>
              <a:t> Kontrolü</a:t>
            </a:r>
          </a:p>
        </p:txBody>
      </p:sp>
      <p:pic>
        <p:nvPicPr>
          <p:cNvPr id="7" name="Resim 6">
            <a:extLst>
              <a:ext uri="{FF2B5EF4-FFF2-40B4-BE49-F238E27FC236}">
                <a16:creationId xmlns:a16="http://schemas.microsoft.com/office/drawing/2014/main" id="{307FCB4D-68E6-4DA1-AC07-0F07EFA3FA0E}"/>
              </a:ext>
            </a:extLst>
          </p:cNvPr>
          <p:cNvPicPr>
            <a:picLocks noChangeAspect="1"/>
          </p:cNvPicPr>
          <p:nvPr/>
        </p:nvPicPr>
        <p:blipFill>
          <a:blip r:embed="rId3"/>
          <a:stretch>
            <a:fillRect/>
          </a:stretch>
        </p:blipFill>
        <p:spPr>
          <a:xfrm>
            <a:off x="6384688" y="1368238"/>
            <a:ext cx="3737172" cy="5413717"/>
          </a:xfrm>
          <a:prstGeom prst="rect">
            <a:avLst/>
          </a:prstGeom>
        </p:spPr>
      </p:pic>
    </p:spTree>
    <p:extLst>
      <p:ext uri="{BB962C8B-B14F-4D97-AF65-F5344CB8AC3E}">
        <p14:creationId xmlns:p14="http://schemas.microsoft.com/office/powerpoint/2010/main" val="5475823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60539CE-67DC-4499-9269-9AFD4D34B696}"/>
              </a:ext>
            </a:extLst>
          </p:cNvPr>
          <p:cNvSpPr>
            <a:spLocks noGrp="1"/>
          </p:cNvSpPr>
          <p:nvPr>
            <p:ph type="title"/>
          </p:nvPr>
        </p:nvSpPr>
        <p:spPr>
          <a:xfrm>
            <a:off x="765856" y="365124"/>
            <a:ext cx="10515600" cy="1325563"/>
          </a:xfrm>
        </p:spPr>
        <p:txBody>
          <a:bodyPr>
            <a:normAutofit/>
          </a:bodyPr>
          <a:lstStyle/>
          <a:p>
            <a:r>
              <a:rPr lang="tr-TR" sz="2800" dirty="0">
                <a:solidFill>
                  <a:srgbClr val="FF0000"/>
                </a:solidFill>
              </a:rPr>
              <a:t>Test6 Class</a:t>
            </a:r>
          </a:p>
        </p:txBody>
      </p:sp>
      <p:pic>
        <p:nvPicPr>
          <p:cNvPr id="4" name="İçerik Yer Tutucusu 3">
            <a:extLst>
              <a:ext uri="{FF2B5EF4-FFF2-40B4-BE49-F238E27FC236}">
                <a16:creationId xmlns:a16="http://schemas.microsoft.com/office/drawing/2014/main" id="{063C980E-BB82-48EB-B17C-997F7943E1BE}"/>
              </a:ext>
            </a:extLst>
          </p:cNvPr>
          <p:cNvPicPr>
            <a:picLocks noGrp="1" noChangeAspect="1"/>
          </p:cNvPicPr>
          <p:nvPr>
            <p:ph idx="1"/>
          </p:nvPr>
        </p:nvPicPr>
        <p:blipFill>
          <a:blip r:embed="rId2"/>
          <a:stretch>
            <a:fillRect/>
          </a:stretch>
        </p:blipFill>
        <p:spPr>
          <a:xfrm>
            <a:off x="910544" y="1561049"/>
            <a:ext cx="4316342" cy="2962913"/>
          </a:xfrm>
          <a:prstGeom prst="rect">
            <a:avLst/>
          </a:prstGeom>
        </p:spPr>
      </p:pic>
      <p:sp>
        <p:nvSpPr>
          <p:cNvPr id="6" name="Metin kutusu 5">
            <a:extLst>
              <a:ext uri="{FF2B5EF4-FFF2-40B4-BE49-F238E27FC236}">
                <a16:creationId xmlns:a16="http://schemas.microsoft.com/office/drawing/2014/main" id="{2C78C679-1C9D-437B-802C-1A2F381DFECE}"/>
              </a:ext>
            </a:extLst>
          </p:cNvPr>
          <p:cNvSpPr txBox="1"/>
          <p:nvPr/>
        </p:nvSpPr>
        <p:spPr>
          <a:xfrm>
            <a:off x="6097480" y="673963"/>
            <a:ext cx="6094520" cy="707886"/>
          </a:xfrm>
          <a:prstGeom prst="rect">
            <a:avLst/>
          </a:prstGeom>
          <a:noFill/>
        </p:spPr>
        <p:txBody>
          <a:bodyPr wrap="square">
            <a:spAutoFit/>
          </a:bodyPr>
          <a:lstStyle/>
          <a:p>
            <a:r>
              <a:rPr lang="tr-TR" sz="2000" dirty="0">
                <a:solidFill>
                  <a:srgbClr val="FF0000"/>
                </a:solidFill>
              </a:rPr>
              <a:t>Test6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416D17A6-8A0A-478F-9091-FB98FFA91827}"/>
              </a:ext>
            </a:extLst>
          </p:cNvPr>
          <p:cNvPicPr>
            <a:picLocks noChangeAspect="1"/>
          </p:cNvPicPr>
          <p:nvPr/>
        </p:nvPicPr>
        <p:blipFill>
          <a:blip r:embed="rId3"/>
          <a:stretch>
            <a:fillRect/>
          </a:stretch>
        </p:blipFill>
        <p:spPr>
          <a:xfrm>
            <a:off x="6186785" y="1863632"/>
            <a:ext cx="5535648" cy="1429983"/>
          </a:xfrm>
          <a:prstGeom prst="rect">
            <a:avLst/>
          </a:prstGeom>
        </p:spPr>
      </p:pic>
    </p:spTree>
    <p:extLst>
      <p:ext uri="{BB962C8B-B14F-4D97-AF65-F5344CB8AC3E}">
        <p14:creationId xmlns:p14="http://schemas.microsoft.com/office/powerpoint/2010/main" val="1086902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30AB777-6ED4-4853-A0D0-9883E109B6C4}"/>
              </a:ext>
            </a:extLst>
          </p:cNvPr>
          <p:cNvSpPr>
            <a:spLocks noGrp="1"/>
          </p:cNvSpPr>
          <p:nvPr>
            <p:ph type="title"/>
          </p:nvPr>
        </p:nvSpPr>
        <p:spPr>
          <a:xfrm>
            <a:off x="157312" y="365124"/>
            <a:ext cx="10515600" cy="1325563"/>
          </a:xfrm>
        </p:spPr>
        <p:txBody>
          <a:bodyPr>
            <a:normAutofit/>
          </a:bodyPr>
          <a:lstStyle/>
          <a:p>
            <a:r>
              <a:rPr lang="tr-TR" sz="2800" dirty="0">
                <a:solidFill>
                  <a:srgbClr val="FF0000"/>
                </a:solidFill>
              </a:rPr>
              <a:t>Test7 Class</a:t>
            </a:r>
          </a:p>
        </p:txBody>
      </p:sp>
      <p:sp>
        <p:nvSpPr>
          <p:cNvPr id="6" name="Metin kutusu 5">
            <a:extLst>
              <a:ext uri="{FF2B5EF4-FFF2-40B4-BE49-F238E27FC236}">
                <a16:creationId xmlns:a16="http://schemas.microsoft.com/office/drawing/2014/main" id="{850AB94F-25D4-446A-A75E-83D7BB63E78C}"/>
              </a:ext>
            </a:extLst>
          </p:cNvPr>
          <p:cNvSpPr txBox="1"/>
          <p:nvPr/>
        </p:nvSpPr>
        <p:spPr>
          <a:xfrm>
            <a:off x="6862439" y="673963"/>
            <a:ext cx="6094520" cy="707886"/>
          </a:xfrm>
          <a:prstGeom prst="rect">
            <a:avLst/>
          </a:prstGeom>
          <a:noFill/>
        </p:spPr>
        <p:txBody>
          <a:bodyPr wrap="square">
            <a:spAutoFit/>
          </a:bodyPr>
          <a:lstStyle/>
          <a:p>
            <a:r>
              <a:rPr lang="tr-TR" sz="2000" dirty="0">
                <a:solidFill>
                  <a:srgbClr val="FF0000"/>
                </a:solidFill>
              </a:rPr>
              <a:t>Test7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15F408A3-CA52-446D-8B14-654506B6226E}"/>
              </a:ext>
            </a:extLst>
          </p:cNvPr>
          <p:cNvPicPr>
            <a:picLocks noChangeAspect="1"/>
          </p:cNvPicPr>
          <p:nvPr/>
        </p:nvPicPr>
        <p:blipFill>
          <a:blip r:embed="rId2"/>
          <a:stretch>
            <a:fillRect/>
          </a:stretch>
        </p:blipFill>
        <p:spPr>
          <a:xfrm>
            <a:off x="6952662" y="1690687"/>
            <a:ext cx="5082026" cy="1554615"/>
          </a:xfrm>
          <a:prstGeom prst="rect">
            <a:avLst/>
          </a:prstGeom>
        </p:spPr>
      </p:pic>
      <p:pic>
        <p:nvPicPr>
          <p:cNvPr id="11" name="İçerik Yer Tutucusu 7">
            <a:extLst>
              <a:ext uri="{FF2B5EF4-FFF2-40B4-BE49-F238E27FC236}">
                <a16:creationId xmlns:a16="http://schemas.microsoft.com/office/drawing/2014/main" id="{0CA2AF2F-3194-40D5-B330-98423D447F4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10779" y="1595797"/>
            <a:ext cx="6223186" cy="2964437"/>
          </a:xfrm>
          <a:prstGeom prst="rect">
            <a:avLst/>
          </a:prstGeom>
        </p:spPr>
      </p:pic>
    </p:spTree>
    <p:extLst>
      <p:ext uri="{BB962C8B-B14F-4D97-AF65-F5344CB8AC3E}">
        <p14:creationId xmlns:p14="http://schemas.microsoft.com/office/powerpoint/2010/main" val="217386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A14B832-0628-49E1-93C6-87EE311A635F}"/>
              </a:ext>
            </a:extLst>
          </p:cNvPr>
          <p:cNvSpPr>
            <a:spLocks noGrp="1"/>
          </p:cNvSpPr>
          <p:nvPr>
            <p:ph idx="1"/>
          </p:nvPr>
        </p:nvSpPr>
        <p:spPr>
          <a:xfrm>
            <a:off x="838200" y="1439762"/>
            <a:ext cx="10515600" cy="4351338"/>
          </a:xfrm>
        </p:spPr>
        <p:txBody>
          <a:bodyPr/>
          <a:lstStyle/>
          <a:p>
            <a:r>
              <a:rPr lang="tr-TR" dirty="0"/>
              <a:t>Bu, daha fazla veri noktası, daha fazla veri kaynağı, daha fazla izleme, daha fazla kontrol gibi temel platformların bu yeni iş yüklerini desteklemek için gelişmesi gerektiği anlamına gelir. Tanık olduğumuz ve zamanın gerektirdiği şey, veri altyapımıza nasıl yaklaştığımız ve sistemleri oluşturmaya, izlemeye, kontrol etmeye ve yönetmeye nasıl yaklaştığımıza dair </a:t>
            </a:r>
            <a:r>
              <a:rPr lang="tr-TR" dirty="0" err="1"/>
              <a:t>paradigmatik</a:t>
            </a:r>
            <a:r>
              <a:rPr lang="tr-TR" dirty="0"/>
              <a:t> bir değişimdir. İhtiyacımız olan, performanslı, ölçeklenebilir, amaca yönelik bir zaman serisi </a:t>
            </a:r>
            <a:r>
              <a:rPr lang="tr-TR" dirty="0" err="1"/>
              <a:t>veritabanıdır</a:t>
            </a:r>
            <a:r>
              <a:rPr lang="tr-TR" dirty="0"/>
              <a:t>.</a:t>
            </a:r>
          </a:p>
        </p:txBody>
      </p:sp>
    </p:spTree>
    <p:extLst>
      <p:ext uri="{BB962C8B-B14F-4D97-AF65-F5344CB8AC3E}">
        <p14:creationId xmlns:p14="http://schemas.microsoft.com/office/powerpoint/2010/main" val="579533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B7FA682-AAAA-4FF9-9E05-CA44CE5E8521}"/>
              </a:ext>
            </a:extLst>
          </p:cNvPr>
          <p:cNvSpPr>
            <a:spLocks noGrp="1"/>
          </p:cNvSpPr>
          <p:nvPr>
            <p:ph type="title"/>
          </p:nvPr>
        </p:nvSpPr>
        <p:spPr/>
        <p:txBody>
          <a:bodyPr>
            <a:normAutofit/>
          </a:bodyPr>
          <a:lstStyle/>
          <a:p>
            <a:r>
              <a:rPr lang="tr-TR" sz="2800" dirty="0">
                <a:solidFill>
                  <a:srgbClr val="FF0000"/>
                </a:solidFill>
              </a:rPr>
              <a:t>Test8 Class</a:t>
            </a:r>
          </a:p>
        </p:txBody>
      </p:sp>
      <p:pic>
        <p:nvPicPr>
          <p:cNvPr id="4" name="İçerik Yer Tutucusu 3">
            <a:extLst>
              <a:ext uri="{FF2B5EF4-FFF2-40B4-BE49-F238E27FC236}">
                <a16:creationId xmlns:a16="http://schemas.microsoft.com/office/drawing/2014/main" id="{BC81A1B8-CA3B-4DEE-8331-3F229B59C2FF}"/>
              </a:ext>
            </a:extLst>
          </p:cNvPr>
          <p:cNvPicPr>
            <a:picLocks noGrp="1" noChangeAspect="1"/>
          </p:cNvPicPr>
          <p:nvPr>
            <p:ph idx="1"/>
          </p:nvPr>
        </p:nvPicPr>
        <p:blipFill>
          <a:blip r:embed="rId2"/>
          <a:stretch>
            <a:fillRect/>
          </a:stretch>
        </p:blipFill>
        <p:spPr>
          <a:xfrm>
            <a:off x="927388" y="1510831"/>
            <a:ext cx="4176122" cy="2956816"/>
          </a:xfrm>
          <a:prstGeom prst="rect">
            <a:avLst/>
          </a:prstGeom>
        </p:spPr>
      </p:pic>
      <p:sp>
        <p:nvSpPr>
          <p:cNvPr id="6" name="Metin kutusu 5">
            <a:extLst>
              <a:ext uri="{FF2B5EF4-FFF2-40B4-BE49-F238E27FC236}">
                <a16:creationId xmlns:a16="http://schemas.microsoft.com/office/drawing/2014/main" id="{D4DEE382-69EA-4D98-9EF8-25032AFA59EA}"/>
              </a:ext>
            </a:extLst>
          </p:cNvPr>
          <p:cNvSpPr txBox="1"/>
          <p:nvPr/>
        </p:nvSpPr>
        <p:spPr>
          <a:xfrm>
            <a:off x="5639539" y="664055"/>
            <a:ext cx="6094520" cy="707886"/>
          </a:xfrm>
          <a:prstGeom prst="rect">
            <a:avLst/>
          </a:prstGeom>
          <a:noFill/>
        </p:spPr>
        <p:txBody>
          <a:bodyPr wrap="square">
            <a:spAutoFit/>
          </a:bodyPr>
          <a:lstStyle/>
          <a:p>
            <a:r>
              <a:rPr lang="tr-TR" sz="2000" dirty="0">
                <a:solidFill>
                  <a:srgbClr val="FF0000"/>
                </a:solidFill>
              </a:rPr>
              <a:t>Test8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E5B415B0-9AC2-45E7-AAC6-5E36CD067FB6}"/>
              </a:ext>
            </a:extLst>
          </p:cNvPr>
          <p:cNvPicPr>
            <a:picLocks noChangeAspect="1"/>
          </p:cNvPicPr>
          <p:nvPr/>
        </p:nvPicPr>
        <p:blipFill>
          <a:blip r:embed="rId3"/>
          <a:stretch>
            <a:fillRect/>
          </a:stretch>
        </p:blipFill>
        <p:spPr>
          <a:xfrm>
            <a:off x="5741157" y="1752832"/>
            <a:ext cx="5523455" cy="938865"/>
          </a:xfrm>
          <a:prstGeom prst="rect">
            <a:avLst/>
          </a:prstGeom>
        </p:spPr>
      </p:pic>
    </p:spTree>
    <p:extLst>
      <p:ext uri="{BB962C8B-B14F-4D97-AF65-F5344CB8AC3E}">
        <p14:creationId xmlns:p14="http://schemas.microsoft.com/office/powerpoint/2010/main" val="1396038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5621521-35FA-41D0-A131-5089492C50E7}"/>
              </a:ext>
            </a:extLst>
          </p:cNvPr>
          <p:cNvSpPr>
            <a:spLocks noGrp="1"/>
          </p:cNvSpPr>
          <p:nvPr>
            <p:ph idx="1"/>
          </p:nvPr>
        </p:nvSpPr>
        <p:spPr>
          <a:xfrm>
            <a:off x="838200" y="1177555"/>
            <a:ext cx="10515600" cy="4351338"/>
          </a:xfrm>
        </p:spPr>
        <p:txBody>
          <a:bodyPr>
            <a:normAutofit fontScale="85000" lnSpcReduction="20000"/>
          </a:bodyPr>
          <a:lstStyle/>
          <a:p>
            <a:r>
              <a:rPr lang="tr-TR" dirty="0"/>
              <a:t>Radar verilerinin </a:t>
            </a:r>
            <a:r>
              <a:rPr lang="tr-TR" dirty="0" err="1"/>
              <a:t>InfluxDB’ye</a:t>
            </a:r>
            <a:r>
              <a:rPr lang="tr-TR" dirty="0"/>
              <a:t> kayıt zamanları arasına istediğimiz kadar süre koyabilmek için </a:t>
            </a:r>
            <a:r>
              <a:rPr lang="tr-TR" dirty="0" err="1"/>
              <a:t>Thread.sleep</a:t>
            </a:r>
            <a:r>
              <a:rPr lang="tr-TR" dirty="0"/>
              <a:t>() </a:t>
            </a:r>
            <a:r>
              <a:rPr lang="tr-TR" dirty="0" err="1"/>
              <a:t>methodunu</a:t>
            </a:r>
            <a:r>
              <a:rPr lang="tr-TR" dirty="0"/>
              <a:t> araştırdım. Ardından radar verilerini </a:t>
            </a:r>
            <a:r>
              <a:rPr lang="tr-TR" dirty="0" err="1"/>
              <a:t>Thread.sleep</a:t>
            </a:r>
            <a:r>
              <a:rPr lang="tr-TR" dirty="0"/>
              <a:t>() </a:t>
            </a:r>
            <a:r>
              <a:rPr lang="tr-TR" dirty="0" err="1"/>
              <a:t>methoduyla</a:t>
            </a:r>
            <a:r>
              <a:rPr lang="tr-TR" dirty="0"/>
              <a:t> </a:t>
            </a:r>
            <a:r>
              <a:rPr lang="tr-TR" dirty="0" err="1"/>
              <a:t>InfluxDB’ye</a:t>
            </a:r>
            <a:r>
              <a:rPr lang="tr-TR" dirty="0"/>
              <a:t> ekledim.</a:t>
            </a:r>
          </a:p>
          <a:p>
            <a:pPr marL="0" indent="0">
              <a:buNone/>
            </a:pPr>
            <a:endParaRPr lang="tr-TR" dirty="0"/>
          </a:p>
          <a:p>
            <a:r>
              <a:rPr lang="tr-TR" dirty="0"/>
              <a:t>Eklenen radar verileri kayıt zamanları arasındaki farklara göre Java </a:t>
            </a:r>
            <a:r>
              <a:rPr lang="tr-TR" dirty="0" err="1"/>
              <a:t>IDE’sindeki</a:t>
            </a:r>
            <a:r>
              <a:rPr lang="tr-TR" dirty="0"/>
              <a:t> konsolda bastırıldı. Bu olay için </a:t>
            </a:r>
            <a:r>
              <a:rPr lang="tr-TR" dirty="0" err="1"/>
              <a:t>startReplay</a:t>
            </a:r>
            <a:r>
              <a:rPr lang="tr-TR" dirty="0"/>
              <a:t>(</a:t>
            </a:r>
            <a:r>
              <a:rPr lang="tr-TR" dirty="0" err="1"/>
              <a:t>String</a:t>
            </a:r>
            <a:r>
              <a:rPr lang="tr-TR" dirty="0"/>
              <a:t> </a:t>
            </a:r>
            <a:r>
              <a:rPr lang="tr-TR" dirty="0" err="1"/>
              <a:t>recordName</a:t>
            </a:r>
            <a:r>
              <a:rPr lang="tr-TR" dirty="0"/>
              <a:t>) </a:t>
            </a:r>
            <a:r>
              <a:rPr lang="tr-TR" dirty="0" err="1"/>
              <a:t>methodu</a:t>
            </a:r>
            <a:r>
              <a:rPr lang="tr-TR" dirty="0"/>
              <a:t> kullanıldı ve </a:t>
            </a:r>
            <a:r>
              <a:rPr lang="tr-TR" dirty="0" err="1"/>
              <a:t>InfluxDBRecorder</a:t>
            </a:r>
            <a:r>
              <a:rPr lang="tr-TR" dirty="0"/>
              <a:t> adlı </a:t>
            </a:r>
            <a:r>
              <a:rPr lang="tr-TR" dirty="0" err="1"/>
              <a:t>class</a:t>
            </a:r>
            <a:r>
              <a:rPr lang="tr-TR" dirty="0"/>
              <a:t> içine eklendi. Bu </a:t>
            </a:r>
            <a:r>
              <a:rPr lang="tr-TR" dirty="0" err="1"/>
              <a:t>method</a:t>
            </a:r>
            <a:r>
              <a:rPr lang="tr-TR" dirty="0"/>
              <a:t>, parametre olarak gönderilen </a:t>
            </a:r>
            <a:r>
              <a:rPr lang="tr-TR" dirty="0" err="1"/>
              <a:t>recordName’e</a:t>
            </a:r>
            <a:r>
              <a:rPr lang="tr-TR" dirty="0"/>
              <a:t> sahip olan radar verilerini bastırdı.</a:t>
            </a:r>
          </a:p>
          <a:p>
            <a:pPr marL="0" indent="0">
              <a:buNone/>
            </a:pPr>
            <a:endParaRPr lang="tr-TR" dirty="0"/>
          </a:p>
          <a:p>
            <a:r>
              <a:rPr lang="tr-TR" dirty="0"/>
              <a:t>Örneğin ardışık olarak eklenen iki radar verisinden ikinci radar verisi ilk eklenen radar verisinden 2000 milisaniye sonra ekleniyorsa Java </a:t>
            </a:r>
            <a:r>
              <a:rPr lang="tr-TR" dirty="0" err="1"/>
              <a:t>IDE’sindeki</a:t>
            </a:r>
            <a:r>
              <a:rPr lang="tr-TR" dirty="0"/>
              <a:t> konsolda da ilk radar verisinin bilgileri bastırıldıktan 2000 milisaniye sonra ikinci radar verisinin bilgileri bastırılır. Bu olay bütün ardışık olarak eklenen radar verilerinin arasında gerçekleşir.</a:t>
            </a:r>
          </a:p>
          <a:p>
            <a:endParaRPr lang="tr-TR" dirty="0"/>
          </a:p>
        </p:txBody>
      </p:sp>
    </p:spTree>
    <p:extLst>
      <p:ext uri="{BB962C8B-B14F-4D97-AF65-F5344CB8AC3E}">
        <p14:creationId xmlns:p14="http://schemas.microsoft.com/office/powerpoint/2010/main" val="419957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D60E44-A96A-417A-AC67-C8402D21742C}"/>
              </a:ext>
            </a:extLst>
          </p:cNvPr>
          <p:cNvSpPr>
            <a:spLocks noGrp="1"/>
          </p:cNvSpPr>
          <p:nvPr>
            <p:ph type="title"/>
          </p:nvPr>
        </p:nvSpPr>
        <p:spPr/>
        <p:txBody>
          <a:bodyPr>
            <a:normAutofit/>
          </a:bodyPr>
          <a:lstStyle/>
          <a:p>
            <a:r>
              <a:rPr lang="tr-TR" sz="2800" dirty="0">
                <a:solidFill>
                  <a:srgbClr val="FF0000"/>
                </a:solidFill>
              </a:rPr>
              <a:t>Main Class</a:t>
            </a:r>
          </a:p>
        </p:txBody>
      </p:sp>
      <p:pic>
        <p:nvPicPr>
          <p:cNvPr id="4" name="İçerik Yer Tutucusu 3">
            <a:extLst>
              <a:ext uri="{FF2B5EF4-FFF2-40B4-BE49-F238E27FC236}">
                <a16:creationId xmlns:a16="http://schemas.microsoft.com/office/drawing/2014/main" id="{E331AE6A-FBE3-49C5-B4D1-D5FADCAE3F66}"/>
              </a:ext>
            </a:extLst>
          </p:cNvPr>
          <p:cNvPicPr>
            <a:picLocks noGrp="1" noChangeAspect="1"/>
          </p:cNvPicPr>
          <p:nvPr>
            <p:ph idx="1"/>
          </p:nvPr>
        </p:nvPicPr>
        <p:blipFill>
          <a:blip r:embed="rId2"/>
          <a:stretch>
            <a:fillRect/>
          </a:stretch>
        </p:blipFill>
        <p:spPr>
          <a:xfrm>
            <a:off x="918099" y="1583736"/>
            <a:ext cx="4749196" cy="4222259"/>
          </a:xfrm>
          <a:prstGeom prst="rect">
            <a:avLst/>
          </a:prstGeom>
        </p:spPr>
      </p:pic>
      <p:sp>
        <p:nvSpPr>
          <p:cNvPr id="6" name="Metin kutusu 5">
            <a:extLst>
              <a:ext uri="{FF2B5EF4-FFF2-40B4-BE49-F238E27FC236}">
                <a16:creationId xmlns:a16="http://schemas.microsoft.com/office/drawing/2014/main" id="{C4C45684-A5E4-42B5-A9CC-F47B7FA573E6}"/>
              </a:ext>
            </a:extLst>
          </p:cNvPr>
          <p:cNvSpPr txBox="1"/>
          <p:nvPr/>
        </p:nvSpPr>
        <p:spPr>
          <a:xfrm>
            <a:off x="5843727" y="673963"/>
            <a:ext cx="6094520" cy="707886"/>
          </a:xfrm>
          <a:prstGeom prst="rect">
            <a:avLst/>
          </a:prstGeom>
          <a:noFill/>
        </p:spPr>
        <p:txBody>
          <a:bodyPr wrap="square">
            <a:spAutoFit/>
          </a:bodyPr>
          <a:lstStyle/>
          <a:p>
            <a:r>
              <a:rPr lang="tr-TR" sz="2000" dirty="0">
                <a:solidFill>
                  <a:srgbClr val="FF0000"/>
                </a:solidFill>
              </a:rPr>
              <a:t>Main </a:t>
            </a:r>
            <a:r>
              <a:rPr lang="tr-TR" sz="2000" dirty="0" err="1">
                <a:solidFill>
                  <a:srgbClr val="FF0000"/>
                </a:solidFill>
              </a:rPr>
              <a:t>Class’ının</a:t>
            </a:r>
            <a:r>
              <a:rPr lang="tr-TR" sz="2000" dirty="0">
                <a:solidFill>
                  <a:srgbClr val="FF0000"/>
                </a:solidFill>
              </a:rPr>
              <a:t> Çalıştırılmasının Ardından </a:t>
            </a:r>
            <a:r>
              <a:rPr lang="tr-TR" sz="2000" dirty="0" err="1">
                <a:solidFill>
                  <a:srgbClr val="FF0000"/>
                </a:solidFill>
              </a:rPr>
              <a:t>InfluxDB</a:t>
            </a:r>
            <a:r>
              <a:rPr lang="tr-TR" sz="2000" dirty="0">
                <a:solidFill>
                  <a:srgbClr val="FF0000"/>
                </a:solidFill>
              </a:rPr>
              <a:t> Konsolu Üzerinden Radar Verilerinin Kontrolü</a:t>
            </a:r>
          </a:p>
        </p:txBody>
      </p:sp>
      <p:pic>
        <p:nvPicPr>
          <p:cNvPr id="7" name="Resim 6">
            <a:extLst>
              <a:ext uri="{FF2B5EF4-FFF2-40B4-BE49-F238E27FC236}">
                <a16:creationId xmlns:a16="http://schemas.microsoft.com/office/drawing/2014/main" id="{2CF01101-D65C-4987-88AC-7FF92DA85F2D}"/>
              </a:ext>
            </a:extLst>
          </p:cNvPr>
          <p:cNvPicPr>
            <a:picLocks noChangeAspect="1"/>
          </p:cNvPicPr>
          <p:nvPr/>
        </p:nvPicPr>
        <p:blipFill>
          <a:blip r:embed="rId3"/>
          <a:stretch>
            <a:fillRect/>
          </a:stretch>
        </p:blipFill>
        <p:spPr>
          <a:xfrm>
            <a:off x="6550513" y="1690688"/>
            <a:ext cx="3920068" cy="4115308"/>
          </a:xfrm>
          <a:prstGeom prst="rect">
            <a:avLst/>
          </a:prstGeom>
        </p:spPr>
      </p:pic>
    </p:spTree>
    <p:extLst>
      <p:ext uri="{BB962C8B-B14F-4D97-AF65-F5344CB8AC3E}">
        <p14:creationId xmlns:p14="http://schemas.microsoft.com/office/powerpoint/2010/main" val="795057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51AB665-8665-4309-BC5B-B2CFA527A4BC}"/>
              </a:ext>
            </a:extLst>
          </p:cNvPr>
          <p:cNvSpPr>
            <a:spLocks noGrp="1"/>
          </p:cNvSpPr>
          <p:nvPr>
            <p:ph type="title"/>
          </p:nvPr>
        </p:nvSpPr>
        <p:spPr/>
        <p:txBody>
          <a:bodyPr>
            <a:normAutofit/>
          </a:bodyPr>
          <a:lstStyle/>
          <a:p>
            <a:r>
              <a:rPr lang="tr-TR" sz="2800" dirty="0">
                <a:solidFill>
                  <a:srgbClr val="FF0000"/>
                </a:solidFill>
              </a:rPr>
              <a:t>Main2 Class</a:t>
            </a:r>
          </a:p>
        </p:txBody>
      </p:sp>
      <p:pic>
        <p:nvPicPr>
          <p:cNvPr id="4" name="İçerik Yer Tutucusu 3">
            <a:extLst>
              <a:ext uri="{FF2B5EF4-FFF2-40B4-BE49-F238E27FC236}">
                <a16:creationId xmlns:a16="http://schemas.microsoft.com/office/drawing/2014/main" id="{4A082EFB-0B4E-4E5D-92A0-B7D0AD4FE793}"/>
              </a:ext>
            </a:extLst>
          </p:cNvPr>
          <p:cNvPicPr>
            <a:picLocks noGrp="1" noChangeAspect="1"/>
          </p:cNvPicPr>
          <p:nvPr>
            <p:ph idx="1"/>
          </p:nvPr>
        </p:nvPicPr>
        <p:blipFill>
          <a:blip r:embed="rId2"/>
          <a:stretch>
            <a:fillRect/>
          </a:stretch>
        </p:blipFill>
        <p:spPr>
          <a:xfrm>
            <a:off x="907181" y="1545573"/>
            <a:ext cx="4749196" cy="1591194"/>
          </a:xfrm>
          <a:prstGeom prst="rect">
            <a:avLst/>
          </a:prstGeom>
        </p:spPr>
      </p:pic>
      <p:sp>
        <p:nvSpPr>
          <p:cNvPr id="6" name="Metin kutusu 5">
            <a:extLst>
              <a:ext uri="{FF2B5EF4-FFF2-40B4-BE49-F238E27FC236}">
                <a16:creationId xmlns:a16="http://schemas.microsoft.com/office/drawing/2014/main" id="{77B081CF-F66B-4A96-85B9-617B49B386D7}"/>
              </a:ext>
            </a:extLst>
          </p:cNvPr>
          <p:cNvSpPr txBox="1"/>
          <p:nvPr/>
        </p:nvSpPr>
        <p:spPr>
          <a:xfrm>
            <a:off x="6278731" y="598208"/>
            <a:ext cx="6094520" cy="707886"/>
          </a:xfrm>
          <a:prstGeom prst="rect">
            <a:avLst/>
          </a:prstGeom>
          <a:noFill/>
        </p:spPr>
        <p:txBody>
          <a:bodyPr wrap="square">
            <a:spAutoFit/>
          </a:bodyPr>
          <a:lstStyle/>
          <a:p>
            <a:r>
              <a:rPr lang="tr-TR" sz="2000" dirty="0">
                <a:solidFill>
                  <a:srgbClr val="FF0000"/>
                </a:solidFill>
              </a:rPr>
              <a:t>Main2 </a:t>
            </a:r>
            <a:r>
              <a:rPr lang="tr-TR" sz="2000" dirty="0" err="1">
                <a:solidFill>
                  <a:srgbClr val="FF0000"/>
                </a:solidFill>
              </a:rPr>
              <a:t>Class’ının</a:t>
            </a:r>
            <a:r>
              <a:rPr lang="tr-TR" sz="2000" dirty="0">
                <a:solidFill>
                  <a:srgbClr val="FF0000"/>
                </a:solidFill>
              </a:rPr>
              <a:t> Çalıştırılmasının Ardından Java </a:t>
            </a:r>
            <a:r>
              <a:rPr lang="tr-TR" sz="2000" dirty="0" err="1">
                <a:solidFill>
                  <a:srgbClr val="FF0000"/>
                </a:solidFill>
              </a:rPr>
              <a:t>IDE’sindeki</a:t>
            </a:r>
            <a:r>
              <a:rPr lang="tr-TR" sz="2000" dirty="0">
                <a:solidFill>
                  <a:srgbClr val="FF0000"/>
                </a:solidFill>
              </a:rPr>
              <a:t> Konsol Üzerinden Kontrol</a:t>
            </a:r>
          </a:p>
        </p:txBody>
      </p:sp>
      <p:pic>
        <p:nvPicPr>
          <p:cNvPr id="7" name="Resim 6">
            <a:extLst>
              <a:ext uri="{FF2B5EF4-FFF2-40B4-BE49-F238E27FC236}">
                <a16:creationId xmlns:a16="http://schemas.microsoft.com/office/drawing/2014/main" id="{73D4659A-AA06-493F-B135-7E537FBCD66A}"/>
              </a:ext>
            </a:extLst>
          </p:cNvPr>
          <p:cNvPicPr>
            <a:picLocks noChangeAspect="1"/>
          </p:cNvPicPr>
          <p:nvPr/>
        </p:nvPicPr>
        <p:blipFill>
          <a:blip r:embed="rId3"/>
          <a:stretch>
            <a:fillRect/>
          </a:stretch>
        </p:blipFill>
        <p:spPr>
          <a:xfrm>
            <a:off x="6385129" y="1690687"/>
            <a:ext cx="5457683" cy="2499573"/>
          </a:xfrm>
          <a:prstGeom prst="rect">
            <a:avLst/>
          </a:prstGeom>
        </p:spPr>
      </p:pic>
    </p:spTree>
    <p:extLst>
      <p:ext uri="{BB962C8B-B14F-4D97-AF65-F5344CB8AC3E}">
        <p14:creationId xmlns:p14="http://schemas.microsoft.com/office/powerpoint/2010/main" val="31274613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9AB9EB8-05A0-49D4-89F9-794F2CEB3365}"/>
              </a:ext>
            </a:extLst>
          </p:cNvPr>
          <p:cNvSpPr>
            <a:spLocks noGrp="1"/>
          </p:cNvSpPr>
          <p:nvPr>
            <p:ph type="title"/>
          </p:nvPr>
        </p:nvSpPr>
        <p:spPr>
          <a:xfrm>
            <a:off x="278907" y="356247"/>
            <a:ext cx="10515600" cy="1325563"/>
          </a:xfrm>
        </p:spPr>
        <p:txBody>
          <a:bodyPr>
            <a:normAutofit/>
          </a:bodyPr>
          <a:lstStyle/>
          <a:p>
            <a:r>
              <a:rPr lang="tr-TR" sz="2800" dirty="0" err="1">
                <a:solidFill>
                  <a:srgbClr val="FF0000"/>
                </a:solidFill>
              </a:rPr>
              <a:t>startReplay</a:t>
            </a:r>
            <a:r>
              <a:rPr lang="tr-TR" sz="2800" dirty="0">
                <a:solidFill>
                  <a:srgbClr val="FF0000"/>
                </a:solidFill>
              </a:rPr>
              <a:t>(</a:t>
            </a:r>
            <a:r>
              <a:rPr lang="tr-TR" sz="2800" dirty="0" err="1">
                <a:solidFill>
                  <a:srgbClr val="FF0000"/>
                </a:solidFill>
              </a:rPr>
              <a:t>String</a:t>
            </a:r>
            <a:r>
              <a:rPr lang="tr-TR" sz="2800" dirty="0">
                <a:solidFill>
                  <a:srgbClr val="FF0000"/>
                </a:solidFill>
              </a:rPr>
              <a:t> </a:t>
            </a:r>
            <a:r>
              <a:rPr lang="tr-TR" sz="2800" dirty="0" err="1">
                <a:solidFill>
                  <a:srgbClr val="FF0000"/>
                </a:solidFill>
              </a:rPr>
              <a:t>recordName</a:t>
            </a:r>
            <a:r>
              <a:rPr lang="tr-TR" sz="2800" dirty="0">
                <a:solidFill>
                  <a:srgbClr val="FF0000"/>
                </a:solidFill>
              </a:rPr>
              <a:t>) </a:t>
            </a:r>
            <a:r>
              <a:rPr lang="tr-TR" sz="2800" dirty="0" err="1">
                <a:solidFill>
                  <a:srgbClr val="FF0000"/>
                </a:solidFill>
              </a:rPr>
              <a:t>Method</a:t>
            </a:r>
            <a:endParaRPr lang="tr-TR" sz="2800" dirty="0">
              <a:solidFill>
                <a:srgbClr val="FF0000"/>
              </a:solidFill>
            </a:endParaRPr>
          </a:p>
        </p:txBody>
      </p:sp>
      <p:pic>
        <p:nvPicPr>
          <p:cNvPr id="5" name="Resim 4">
            <a:extLst>
              <a:ext uri="{FF2B5EF4-FFF2-40B4-BE49-F238E27FC236}">
                <a16:creationId xmlns:a16="http://schemas.microsoft.com/office/drawing/2014/main" id="{F84CBE82-B1AB-4DD6-9976-0B8E55748D84}"/>
              </a:ext>
            </a:extLst>
          </p:cNvPr>
          <p:cNvPicPr>
            <a:picLocks noChangeAspect="1"/>
          </p:cNvPicPr>
          <p:nvPr/>
        </p:nvPicPr>
        <p:blipFill>
          <a:blip r:embed="rId2"/>
          <a:stretch>
            <a:fillRect/>
          </a:stretch>
        </p:blipFill>
        <p:spPr>
          <a:xfrm>
            <a:off x="6471939" y="1842180"/>
            <a:ext cx="5462489" cy="3444539"/>
          </a:xfrm>
          <a:prstGeom prst="rect">
            <a:avLst/>
          </a:prstGeom>
        </p:spPr>
      </p:pic>
      <p:pic>
        <p:nvPicPr>
          <p:cNvPr id="7" name="İçerik Yer Tutucusu 6">
            <a:extLst>
              <a:ext uri="{FF2B5EF4-FFF2-40B4-BE49-F238E27FC236}">
                <a16:creationId xmlns:a16="http://schemas.microsoft.com/office/drawing/2014/main" id="{E6352A7F-5F4B-4E1D-9C50-0A2249576CFF}"/>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376603" y="1586946"/>
            <a:ext cx="5719397" cy="2491956"/>
          </a:xfrm>
          <a:prstGeom prst="rect">
            <a:avLst/>
          </a:prstGeom>
        </p:spPr>
      </p:pic>
    </p:spTree>
    <p:extLst>
      <p:ext uri="{BB962C8B-B14F-4D97-AF65-F5344CB8AC3E}">
        <p14:creationId xmlns:p14="http://schemas.microsoft.com/office/powerpoint/2010/main" val="1924440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0A26EAE9-BAB8-4F65-B0BF-B1775E1D121A}"/>
              </a:ext>
            </a:extLst>
          </p:cNvPr>
          <p:cNvPicPr>
            <a:picLocks noGrp="1" noChangeAspect="1"/>
          </p:cNvPicPr>
          <p:nvPr>
            <p:ph idx="1"/>
          </p:nvPr>
        </p:nvPicPr>
        <p:blipFill>
          <a:blip r:embed="rId2"/>
          <a:stretch>
            <a:fillRect/>
          </a:stretch>
        </p:blipFill>
        <p:spPr>
          <a:xfrm>
            <a:off x="3205538" y="1438483"/>
            <a:ext cx="5017443" cy="3981033"/>
          </a:xfrm>
          <a:prstGeom prst="rect">
            <a:avLst/>
          </a:prstGeom>
        </p:spPr>
      </p:pic>
    </p:spTree>
    <p:extLst>
      <p:ext uri="{BB962C8B-B14F-4D97-AF65-F5344CB8AC3E}">
        <p14:creationId xmlns:p14="http://schemas.microsoft.com/office/powerpoint/2010/main" val="23205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E7579C8-3B56-4B9A-BDA5-FCD073F09A2E}"/>
              </a:ext>
            </a:extLst>
          </p:cNvPr>
          <p:cNvSpPr>
            <a:spLocks noGrp="1"/>
          </p:cNvSpPr>
          <p:nvPr>
            <p:ph type="title"/>
          </p:nvPr>
        </p:nvSpPr>
        <p:spPr>
          <a:xfrm>
            <a:off x="669524" y="267471"/>
            <a:ext cx="10515600" cy="1325563"/>
          </a:xfrm>
        </p:spPr>
        <p:txBody>
          <a:bodyPr>
            <a:normAutofit/>
          </a:bodyPr>
          <a:lstStyle/>
          <a:p>
            <a:r>
              <a:rPr lang="tr-TR" sz="2800" dirty="0" err="1">
                <a:solidFill>
                  <a:srgbClr val="FF0000"/>
                </a:solidFill>
              </a:rPr>
              <a:t>startReplay</a:t>
            </a:r>
            <a:r>
              <a:rPr lang="tr-TR" sz="2800" dirty="0">
                <a:solidFill>
                  <a:srgbClr val="FF0000"/>
                </a:solidFill>
              </a:rPr>
              <a:t>(</a:t>
            </a:r>
            <a:r>
              <a:rPr lang="tr-TR" sz="2800" dirty="0" err="1">
                <a:solidFill>
                  <a:srgbClr val="FF0000"/>
                </a:solidFill>
              </a:rPr>
              <a:t>String</a:t>
            </a:r>
            <a:r>
              <a:rPr lang="tr-TR" sz="2800" dirty="0">
                <a:solidFill>
                  <a:srgbClr val="FF0000"/>
                </a:solidFill>
              </a:rPr>
              <a:t> </a:t>
            </a:r>
            <a:r>
              <a:rPr lang="tr-TR" sz="2800" dirty="0" err="1">
                <a:solidFill>
                  <a:srgbClr val="FF0000"/>
                </a:solidFill>
              </a:rPr>
              <a:t>recordName</a:t>
            </a:r>
            <a:r>
              <a:rPr lang="tr-TR" sz="2800" dirty="0">
                <a:solidFill>
                  <a:srgbClr val="FF0000"/>
                </a:solidFill>
              </a:rPr>
              <a:t>) </a:t>
            </a:r>
            <a:r>
              <a:rPr lang="tr-TR" sz="2800" dirty="0" err="1">
                <a:solidFill>
                  <a:srgbClr val="FF0000"/>
                </a:solidFill>
              </a:rPr>
              <a:t>Method</a:t>
            </a:r>
            <a:r>
              <a:rPr lang="tr-TR" sz="2800" dirty="0">
                <a:solidFill>
                  <a:srgbClr val="FF0000"/>
                </a:solidFill>
              </a:rPr>
              <a:t> </a:t>
            </a:r>
            <a:r>
              <a:rPr lang="tr-TR" sz="2800" dirty="0" err="1">
                <a:solidFill>
                  <a:srgbClr val="FF0000"/>
                </a:solidFill>
              </a:rPr>
              <a:t>Thread</a:t>
            </a:r>
            <a:r>
              <a:rPr lang="tr-TR" sz="2800" dirty="0">
                <a:solidFill>
                  <a:srgbClr val="FF0000"/>
                </a:solidFill>
              </a:rPr>
              <a:t> Eklenmiş Hali</a:t>
            </a:r>
          </a:p>
        </p:txBody>
      </p:sp>
      <p:pic>
        <p:nvPicPr>
          <p:cNvPr id="5" name="Resim 4">
            <a:extLst>
              <a:ext uri="{FF2B5EF4-FFF2-40B4-BE49-F238E27FC236}">
                <a16:creationId xmlns:a16="http://schemas.microsoft.com/office/drawing/2014/main" id="{A5862A82-176D-4DAB-A0A1-238CC5091F02}"/>
              </a:ext>
            </a:extLst>
          </p:cNvPr>
          <p:cNvPicPr>
            <a:picLocks noChangeAspect="1"/>
          </p:cNvPicPr>
          <p:nvPr/>
        </p:nvPicPr>
        <p:blipFill>
          <a:blip r:embed="rId2"/>
          <a:stretch>
            <a:fillRect/>
          </a:stretch>
        </p:blipFill>
        <p:spPr>
          <a:xfrm>
            <a:off x="6721946" y="1834334"/>
            <a:ext cx="4986960" cy="3420152"/>
          </a:xfrm>
          <a:prstGeom prst="rect">
            <a:avLst/>
          </a:prstGeom>
        </p:spPr>
      </p:pic>
      <p:pic>
        <p:nvPicPr>
          <p:cNvPr id="7" name="İçerik Yer Tutucusu 6">
            <a:extLst>
              <a:ext uri="{FF2B5EF4-FFF2-40B4-BE49-F238E27FC236}">
                <a16:creationId xmlns:a16="http://schemas.microsoft.com/office/drawing/2014/main" id="{EF4E0E85-1478-4293-95D1-16ACF656FE3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758301" y="1518922"/>
            <a:ext cx="5608539" cy="3101609"/>
          </a:xfrm>
          <a:prstGeom prst="rect">
            <a:avLst/>
          </a:prstGeom>
        </p:spPr>
      </p:pic>
    </p:spTree>
    <p:extLst>
      <p:ext uri="{BB962C8B-B14F-4D97-AF65-F5344CB8AC3E}">
        <p14:creationId xmlns:p14="http://schemas.microsoft.com/office/powerpoint/2010/main" val="2832567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1F0CDDD7-5AA5-43C9-857D-1F4D50ECE0C8}"/>
              </a:ext>
            </a:extLst>
          </p:cNvPr>
          <p:cNvPicPr>
            <a:picLocks noGrp="1" noChangeAspect="1"/>
          </p:cNvPicPr>
          <p:nvPr>
            <p:ph idx="1"/>
          </p:nvPr>
        </p:nvPicPr>
        <p:blipFill>
          <a:blip r:embed="rId2"/>
          <a:stretch>
            <a:fillRect/>
          </a:stretch>
        </p:blipFill>
        <p:spPr>
          <a:xfrm>
            <a:off x="3290355" y="489184"/>
            <a:ext cx="4883319" cy="3438442"/>
          </a:xfrm>
          <a:prstGeom prst="rect">
            <a:avLst/>
          </a:prstGeom>
        </p:spPr>
      </p:pic>
      <p:pic>
        <p:nvPicPr>
          <p:cNvPr id="5" name="Resim 4">
            <a:extLst>
              <a:ext uri="{FF2B5EF4-FFF2-40B4-BE49-F238E27FC236}">
                <a16:creationId xmlns:a16="http://schemas.microsoft.com/office/drawing/2014/main" id="{B72689BE-E600-4DAE-A069-7F9186BAD1A5}"/>
              </a:ext>
            </a:extLst>
          </p:cNvPr>
          <p:cNvPicPr>
            <a:picLocks noChangeAspect="1"/>
          </p:cNvPicPr>
          <p:nvPr/>
        </p:nvPicPr>
        <p:blipFill>
          <a:blip r:embed="rId3"/>
          <a:stretch>
            <a:fillRect/>
          </a:stretch>
        </p:blipFill>
        <p:spPr>
          <a:xfrm>
            <a:off x="3183822" y="4146677"/>
            <a:ext cx="1664352" cy="1920406"/>
          </a:xfrm>
          <a:prstGeom prst="rect">
            <a:avLst/>
          </a:prstGeom>
        </p:spPr>
      </p:pic>
    </p:spTree>
    <p:extLst>
      <p:ext uri="{BB962C8B-B14F-4D97-AF65-F5344CB8AC3E}">
        <p14:creationId xmlns:p14="http://schemas.microsoft.com/office/powerpoint/2010/main" val="220271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6E1FD6AE-1F64-4350-AB8F-28B29E80FB1D}"/>
              </a:ext>
            </a:extLst>
          </p:cNvPr>
          <p:cNvSpPr>
            <a:spLocks noGrp="1"/>
          </p:cNvSpPr>
          <p:nvPr>
            <p:ph idx="1"/>
          </p:nvPr>
        </p:nvSpPr>
        <p:spPr>
          <a:xfrm>
            <a:off x="838200" y="1253331"/>
            <a:ext cx="10515600" cy="4351338"/>
          </a:xfrm>
        </p:spPr>
        <p:txBody>
          <a:bodyPr>
            <a:normAutofit fontScale="92500" lnSpcReduction="10000"/>
          </a:bodyPr>
          <a:lstStyle/>
          <a:p>
            <a:r>
              <a:rPr lang="tr-TR" sz="2600" dirty="0" err="1"/>
              <a:t>Log’ların</a:t>
            </a:r>
            <a:r>
              <a:rPr lang="tr-TR" sz="2600" dirty="0"/>
              <a:t> </a:t>
            </a:r>
            <a:r>
              <a:rPr lang="tr-TR" sz="2600" dirty="0" err="1"/>
              <a:t>InfluxDB’ye</a:t>
            </a:r>
            <a:r>
              <a:rPr lang="tr-TR" sz="2600" dirty="0"/>
              <a:t> kayıt zamanları arasına istediğimiz kadar süre koyabilmek için </a:t>
            </a:r>
            <a:r>
              <a:rPr lang="tr-TR" sz="2600" dirty="0" err="1"/>
              <a:t>log’ları</a:t>
            </a:r>
            <a:r>
              <a:rPr lang="tr-TR" sz="2600" dirty="0"/>
              <a:t> </a:t>
            </a:r>
            <a:r>
              <a:rPr lang="tr-TR" sz="2600" dirty="0" err="1"/>
              <a:t>Thread.sleep</a:t>
            </a:r>
            <a:r>
              <a:rPr lang="tr-TR" sz="2600" dirty="0"/>
              <a:t>() </a:t>
            </a:r>
            <a:r>
              <a:rPr lang="tr-TR" sz="2600" dirty="0" err="1"/>
              <a:t>methoduyla</a:t>
            </a:r>
            <a:r>
              <a:rPr lang="tr-TR" sz="2600" dirty="0"/>
              <a:t> </a:t>
            </a:r>
            <a:r>
              <a:rPr lang="tr-TR" sz="2600" dirty="0" err="1"/>
              <a:t>InfluxDB’ye</a:t>
            </a:r>
            <a:r>
              <a:rPr lang="tr-TR" sz="2600" dirty="0"/>
              <a:t> ekledim.</a:t>
            </a:r>
          </a:p>
          <a:p>
            <a:endParaRPr lang="tr-TR" sz="2600" dirty="0"/>
          </a:p>
          <a:p>
            <a:r>
              <a:rPr lang="tr-TR" sz="2600" dirty="0"/>
              <a:t>Eklenen </a:t>
            </a:r>
            <a:r>
              <a:rPr lang="tr-TR" sz="2600" dirty="0" err="1"/>
              <a:t>log’lar</a:t>
            </a:r>
            <a:r>
              <a:rPr lang="tr-TR" sz="2600" dirty="0"/>
              <a:t> kayıt zamanları arasındaki farklara göre Java </a:t>
            </a:r>
            <a:r>
              <a:rPr lang="tr-TR" sz="2600" dirty="0" err="1"/>
              <a:t>IDE’sindeki</a:t>
            </a:r>
            <a:r>
              <a:rPr lang="tr-TR" sz="2600" dirty="0"/>
              <a:t> konsolda bastırıldı. Bu olay için startReplay2(</a:t>
            </a:r>
            <a:r>
              <a:rPr lang="tr-TR" sz="2600" dirty="0" err="1"/>
              <a:t>String</a:t>
            </a:r>
            <a:r>
              <a:rPr lang="tr-TR" sz="2600" dirty="0"/>
              <a:t> </a:t>
            </a:r>
            <a:r>
              <a:rPr lang="tr-TR" sz="2600" dirty="0" err="1"/>
              <a:t>logType</a:t>
            </a:r>
            <a:r>
              <a:rPr lang="tr-TR" sz="2600" dirty="0"/>
              <a:t>) </a:t>
            </a:r>
            <a:r>
              <a:rPr lang="tr-TR" sz="2600" dirty="0" err="1"/>
              <a:t>methodu</a:t>
            </a:r>
            <a:r>
              <a:rPr lang="tr-TR" sz="2600" dirty="0"/>
              <a:t> kullanıldı ve </a:t>
            </a:r>
            <a:r>
              <a:rPr lang="tr-TR" sz="2600" dirty="0" err="1"/>
              <a:t>InfluxDBRecorder</a:t>
            </a:r>
            <a:r>
              <a:rPr lang="tr-TR" sz="2600" dirty="0"/>
              <a:t> adlı </a:t>
            </a:r>
            <a:r>
              <a:rPr lang="tr-TR" sz="2600" dirty="0" err="1"/>
              <a:t>class</a:t>
            </a:r>
            <a:r>
              <a:rPr lang="tr-TR" sz="2600" dirty="0"/>
              <a:t> içine eklendi. Bu </a:t>
            </a:r>
            <a:r>
              <a:rPr lang="tr-TR" sz="2600" dirty="0" err="1"/>
              <a:t>method</a:t>
            </a:r>
            <a:r>
              <a:rPr lang="tr-TR" sz="2600" dirty="0"/>
              <a:t>, parametre olarak gönderilen </a:t>
            </a:r>
            <a:r>
              <a:rPr lang="tr-TR" sz="2600" dirty="0" err="1"/>
              <a:t>logType’e</a:t>
            </a:r>
            <a:r>
              <a:rPr lang="tr-TR" sz="2600" dirty="0"/>
              <a:t> sahip olan </a:t>
            </a:r>
            <a:r>
              <a:rPr lang="tr-TR" sz="2600" dirty="0" err="1"/>
              <a:t>log’ları</a:t>
            </a:r>
            <a:r>
              <a:rPr lang="tr-TR" sz="2600" dirty="0"/>
              <a:t> bastırdı.</a:t>
            </a:r>
          </a:p>
          <a:p>
            <a:endParaRPr lang="tr-TR" sz="2600" dirty="0"/>
          </a:p>
          <a:p>
            <a:r>
              <a:rPr lang="tr-TR" sz="2600" dirty="0"/>
              <a:t>Örneğin ardışık olarak eklenen iki </a:t>
            </a:r>
            <a:r>
              <a:rPr lang="tr-TR" sz="2600" dirty="0" err="1"/>
              <a:t>log’dan</a:t>
            </a:r>
            <a:r>
              <a:rPr lang="tr-TR" sz="2600" dirty="0"/>
              <a:t> ikinci </a:t>
            </a:r>
            <a:r>
              <a:rPr lang="tr-TR" sz="2600" dirty="0" err="1"/>
              <a:t>log</a:t>
            </a:r>
            <a:r>
              <a:rPr lang="tr-TR" sz="2600" dirty="0"/>
              <a:t> ilk eklenen </a:t>
            </a:r>
            <a:r>
              <a:rPr lang="tr-TR" sz="2600" dirty="0" err="1"/>
              <a:t>log’dan</a:t>
            </a:r>
            <a:r>
              <a:rPr lang="tr-TR" sz="2600" dirty="0"/>
              <a:t> 2000 milisaniye sonra ekleniyorsa Java </a:t>
            </a:r>
            <a:r>
              <a:rPr lang="tr-TR" sz="2600" dirty="0" err="1"/>
              <a:t>IDE’sindeki</a:t>
            </a:r>
            <a:r>
              <a:rPr lang="tr-TR" sz="2600" dirty="0"/>
              <a:t> konsolda da ilk </a:t>
            </a:r>
            <a:r>
              <a:rPr lang="tr-TR" sz="2600" dirty="0" err="1"/>
              <a:t>log’un</a:t>
            </a:r>
            <a:r>
              <a:rPr lang="tr-TR" sz="2600" dirty="0"/>
              <a:t> bilgileri bastırıldıktan 2000 milisaniye sonra ikinci </a:t>
            </a:r>
            <a:r>
              <a:rPr lang="tr-TR" sz="2600" dirty="0" err="1"/>
              <a:t>log’un</a:t>
            </a:r>
            <a:r>
              <a:rPr lang="tr-TR" sz="2600" dirty="0"/>
              <a:t> bilgileri bastırılır. Bu olay bütün ardışık olarak eklenen </a:t>
            </a:r>
            <a:r>
              <a:rPr lang="tr-TR" sz="2600" dirty="0" err="1"/>
              <a:t>log’ların</a:t>
            </a:r>
            <a:r>
              <a:rPr lang="tr-TR" sz="2600" dirty="0"/>
              <a:t> arasında gerçekleşir.</a:t>
            </a:r>
          </a:p>
          <a:p>
            <a:endParaRPr lang="tr-TR" dirty="0"/>
          </a:p>
        </p:txBody>
      </p:sp>
    </p:spTree>
    <p:extLst>
      <p:ext uri="{BB962C8B-B14F-4D97-AF65-F5344CB8AC3E}">
        <p14:creationId xmlns:p14="http://schemas.microsoft.com/office/powerpoint/2010/main" val="1517504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F7957B-DFE1-48DC-9D35-247BAF8B9960}"/>
              </a:ext>
            </a:extLst>
          </p:cNvPr>
          <p:cNvSpPr>
            <a:spLocks noGrp="1"/>
          </p:cNvSpPr>
          <p:nvPr>
            <p:ph type="title"/>
          </p:nvPr>
        </p:nvSpPr>
        <p:spPr/>
        <p:txBody>
          <a:bodyPr>
            <a:normAutofit/>
          </a:bodyPr>
          <a:lstStyle/>
          <a:p>
            <a:r>
              <a:rPr lang="tr-TR" sz="2800" dirty="0">
                <a:solidFill>
                  <a:srgbClr val="FF0000"/>
                </a:solidFill>
              </a:rPr>
              <a:t>Main3 Class</a:t>
            </a:r>
            <a:endParaRPr lang="tr-TR" sz="2800" dirty="0"/>
          </a:p>
        </p:txBody>
      </p:sp>
      <p:pic>
        <p:nvPicPr>
          <p:cNvPr id="4" name="İçerik Yer Tutucusu 3">
            <a:extLst>
              <a:ext uri="{FF2B5EF4-FFF2-40B4-BE49-F238E27FC236}">
                <a16:creationId xmlns:a16="http://schemas.microsoft.com/office/drawing/2014/main" id="{DCC69C90-3543-4F17-AC5D-749D56FED60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04132" y="1541627"/>
            <a:ext cx="4755292" cy="4191363"/>
          </a:xfrm>
          <a:prstGeom prst="rect">
            <a:avLst/>
          </a:prstGeom>
        </p:spPr>
      </p:pic>
      <p:sp>
        <p:nvSpPr>
          <p:cNvPr id="6" name="Metin kutusu 5">
            <a:extLst>
              <a:ext uri="{FF2B5EF4-FFF2-40B4-BE49-F238E27FC236}">
                <a16:creationId xmlns:a16="http://schemas.microsoft.com/office/drawing/2014/main" id="{D1E39D61-863F-4134-ABBE-100B536AB693}"/>
              </a:ext>
            </a:extLst>
          </p:cNvPr>
          <p:cNvSpPr txBox="1"/>
          <p:nvPr/>
        </p:nvSpPr>
        <p:spPr>
          <a:xfrm>
            <a:off x="6096000" y="673963"/>
            <a:ext cx="6094520"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tr-TR" sz="2000" b="0" i="0" u="none" strike="noStrike" kern="1200" cap="none" spc="0" normalizeH="0" baseline="0" noProof="0" dirty="0">
                <a:ln>
                  <a:noFill/>
                </a:ln>
                <a:solidFill>
                  <a:srgbClr val="FF0000"/>
                </a:solidFill>
                <a:effectLst/>
                <a:uLnTx/>
                <a:uFillTx/>
                <a:latin typeface="Calibri" panose="020F0502020204030204"/>
                <a:ea typeface="+mn-ea"/>
                <a:cs typeface="+mn-cs"/>
              </a:rPr>
              <a:t>Main3 </a:t>
            </a:r>
            <a:r>
              <a:rPr kumimoji="0" lang="tr-TR" sz="2000" b="0" i="0" u="none" strike="noStrike" kern="1200" cap="none" spc="0" normalizeH="0" baseline="0" noProof="0" dirty="0" err="1">
                <a:ln>
                  <a:noFill/>
                </a:ln>
                <a:solidFill>
                  <a:srgbClr val="FF0000"/>
                </a:solidFill>
                <a:effectLst/>
                <a:uLnTx/>
                <a:uFillTx/>
                <a:latin typeface="Calibri" panose="020F0502020204030204"/>
                <a:ea typeface="+mn-ea"/>
                <a:cs typeface="+mn-cs"/>
              </a:rPr>
              <a:t>Class’ının</a:t>
            </a:r>
            <a:r>
              <a:rPr kumimoji="0" lang="tr-TR" sz="2000" b="0" i="0" u="none" strike="noStrike" kern="1200" cap="none" spc="0" normalizeH="0" baseline="0" noProof="0" dirty="0">
                <a:ln>
                  <a:noFill/>
                </a:ln>
                <a:solidFill>
                  <a:srgbClr val="FF0000"/>
                </a:solidFill>
                <a:effectLst/>
                <a:uLnTx/>
                <a:uFillTx/>
                <a:latin typeface="Calibri" panose="020F0502020204030204"/>
                <a:ea typeface="+mn-ea"/>
                <a:cs typeface="+mn-cs"/>
              </a:rPr>
              <a:t> Çalıştırılmasının Ardından </a:t>
            </a:r>
            <a:r>
              <a:rPr kumimoji="0" lang="tr-TR" sz="2000" b="0" i="0" u="none" strike="noStrike" kern="1200" cap="none" spc="0" normalizeH="0" baseline="0" noProof="0" dirty="0" err="1">
                <a:ln>
                  <a:noFill/>
                </a:ln>
                <a:solidFill>
                  <a:srgbClr val="FF0000"/>
                </a:solidFill>
                <a:effectLst/>
                <a:uLnTx/>
                <a:uFillTx/>
                <a:latin typeface="Calibri" panose="020F0502020204030204"/>
                <a:ea typeface="+mn-ea"/>
                <a:cs typeface="+mn-cs"/>
              </a:rPr>
              <a:t>InfluxDB</a:t>
            </a:r>
            <a:r>
              <a:rPr kumimoji="0" lang="tr-TR" sz="2000" b="0" i="0" u="none" strike="noStrike" kern="1200" cap="none" spc="0" normalizeH="0" baseline="0" noProof="0" dirty="0">
                <a:ln>
                  <a:noFill/>
                </a:ln>
                <a:solidFill>
                  <a:srgbClr val="FF0000"/>
                </a:solidFill>
                <a:effectLst/>
                <a:uLnTx/>
                <a:uFillTx/>
                <a:latin typeface="Calibri" panose="020F0502020204030204"/>
                <a:ea typeface="+mn-ea"/>
                <a:cs typeface="+mn-cs"/>
              </a:rPr>
              <a:t> Konsolu Üzerinden </a:t>
            </a:r>
            <a:r>
              <a:rPr lang="tr-TR" sz="2000" dirty="0" err="1">
                <a:solidFill>
                  <a:srgbClr val="FF0000"/>
                </a:solidFill>
                <a:latin typeface="Calibri" panose="020F0502020204030204"/>
              </a:rPr>
              <a:t>Log’ların</a:t>
            </a:r>
            <a:r>
              <a:rPr kumimoji="0" lang="tr-TR" sz="2000" b="0" i="0" u="none" strike="noStrike" kern="1200" cap="none" spc="0" normalizeH="0" baseline="0" noProof="0" dirty="0">
                <a:ln>
                  <a:noFill/>
                </a:ln>
                <a:solidFill>
                  <a:srgbClr val="FF0000"/>
                </a:solidFill>
                <a:effectLst/>
                <a:uLnTx/>
                <a:uFillTx/>
                <a:latin typeface="Calibri" panose="020F0502020204030204"/>
                <a:ea typeface="+mn-ea"/>
                <a:cs typeface="+mn-cs"/>
              </a:rPr>
              <a:t> Kontrolü</a:t>
            </a:r>
          </a:p>
        </p:txBody>
      </p:sp>
      <p:pic>
        <p:nvPicPr>
          <p:cNvPr id="7" name="Resim 6">
            <a:extLst>
              <a:ext uri="{FF2B5EF4-FFF2-40B4-BE49-F238E27FC236}">
                <a16:creationId xmlns:a16="http://schemas.microsoft.com/office/drawing/2014/main" id="{354FA9B8-5561-4D9A-8BE0-D4E4C73F2035}"/>
              </a:ext>
            </a:extLst>
          </p:cNvPr>
          <p:cNvPicPr/>
          <p:nvPr/>
        </p:nvPicPr>
        <p:blipFill>
          <a:blip r:embed="rId3">
            <a:extLst>
              <a:ext uri="{28A0092B-C50C-407E-A947-70E740481C1C}">
                <a14:useLocalDpi xmlns:a14="http://schemas.microsoft.com/office/drawing/2010/main" val="0"/>
              </a:ext>
            </a:extLst>
          </a:blip>
          <a:stretch>
            <a:fillRect/>
          </a:stretch>
        </p:blipFill>
        <p:spPr>
          <a:xfrm>
            <a:off x="6889923" y="1690686"/>
            <a:ext cx="3649980" cy="4115309"/>
          </a:xfrm>
          <a:prstGeom prst="rect">
            <a:avLst/>
          </a:prstGeom>
        </p:spPr>
      </p:pic>
    </p:spTree>
    <p:extLst>
      <p:ext uri="{BB962C8B-B14F-4D97-AF65-F5344CB8AC3E}">
        <p14:creationId xmlns:p14="http://schemas.microsoft.com/office/powerpoint/2010/main" val="3982974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A337D4CE-1808-4990-BA34-99BF94107126}"/>
              </a:ext>
            </a:extLst>
          </p:cNvPr>
          <p:cNvSpPr>
            <a:spLocks noGrp="1"/>
          </p:cNvSpPr>
          <p:nvPr>
            <p:ph idx="1"/>
          </p:nvPr>
        </p:nvSpPr>
        <p:spPr>
          <a:xfrm>
            <a:off x="838200" y="2047567"/>
            <a:ext cx="10515600" cy="4351338"/>
          </a:xfrm>
        </p:spPr>
        <p:txBody>
          <a:bodyPr/>
          <a:lstStyle/>
          <a:p>
            <a:r>
              <a:rPr lang="tr-TR" dirty="0"/>
              <a:t>Zaman serisi </a:t>
            </a:r>
            <a:r>
              <a:rPr lang="tr-TR" dirty="0" err="1"/>
              <a:t>veritabanları</a:t>
            </a:r>
            <a:r>
              <a:rPr lang="tr-TR" dirty="0"/>
              <a:t>, onları diğer </a:t>
            </a:r>
            <a:r>
              <a:rPr lang="tr-TR" dirty="0" err="1"/>
              <a:t>veritabanlarından</a:t>
            </a:r>
            <a:r>
              <a:rPr lang="tr-TR" dirty="0"/>
              <a:t> çok farklı kılan temel mimari tasarım özelliklerine sahiptir. Bunlar, zaman damgası veri depolama ve sıkıştırma, veri yaşam döngüsü yönetimi, veri özetleme, birçok kaydın büyük zaman serisine bağlı taramalarını işleme yeteneği ve zaman serisi farkında sorguları içerir.</a:t>
            </a:r>
          </a:p>
        </p:txBody>
      </p:sp>
    </p:spTree>
    <p:extLst>
      <p:ext uri="{BB962C8B-B14F-4D97-AF65-F5344CB8AC3E}">
        <p14:creationId xmlns:p14="http://schemas.microsoft.com/office/powerpoint/2010/main" val="21030063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A06837-D7E6-4BB7-AAF3-6067DACB214D}"/>
              </a:ext>
            </a:extLst>
          </p:cNvPr>
          <p:cNvSpPr>
            <a:spLocks noGrp="1"/>
          </p:cNvSpPr>
          <p:nvPr>
            <p:ph type="title"/>
          </p:nvPr>
        </p:nvSpPr>
        <p:spPr/>
        <p:txBody>
          <a:bodyPr>
            <a:normAutofit/>
          </a:bodyPr>
          <a:lstStyle/>
          <a:p>
            <a:r>
              <a:rPr lang="tr-TR" sz="2800" dirty="0">
                <a:solidFill>
                  <a:srgbClr val="FF0000"/>
                </a:solidFill>
              </a:rPr>
              <a:t>Main4 Class</a:t>
            </a:r>
            <a:endParaRPr lang="tr-TR" sz="2800" dirty="0"/>
          </a:p>
        </p:txBody>
      </p:sp>
      <p:pic>
        <p:nvPicPr>
          <p:cNvPr id="4" name="İçerik Yer Tutucusu 3">
            <a:extLst>
              <a:ext uri="{FF2B5EF4-FFF2-40B4-BE49-F238E27FC236}">
                <a16:creationId xmlns:a16="http://schemas.microsoft.com/office/drawing/2014/main" id="{E4AB0823-5EF7-47DD-A1C0-34ECDB85011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904132" y="1567633"/>
            <a:ext cx="4755292" cy="1600339"/>
          </a:xfrm>
          <a:prstGeom prst="rect">
            <a:avLst/>
          </a:prstGeom>
        </p:spPr>
      </p:pic>
      <p:sp>
        <p:nvSpPr>
          <p:cNvPr id="6" name="Metin kutusu 5">
            <a:extLst>
              <a:ext uri="{FF2B5EF4-FFF2-40B4-BE49-F238E27FC236}">
                <a16:creationId xmlns:a16="http://schemas.microsoft.com/office/drawing/2014/main" id="{14DF82D6-1DE1-4EC0-8EBD-97B6F701BBCF}"/>
              </a:ext>
            </a:extLst>
          </p:cNvPr>
          <p:cNvSpPr txBox="1"/>
          <p:nvPr/>
        </p:nvSpPr>
        <p:spPr>
          <a:xfrm>
            <a:off x="6181077" y="704740"/>
            <a:ext cx="6094520" cy="646331"/>
          </a:xfrm>
          <a:prstGeom prst="rect">
            <a:avLst/>
          </a:prstGeom>
          <a:noFill/>
        </p:spPr>
        <p:txBody>
          <a:bodyPr wrap="square">
            <a:spAutoFit/>
          </a:bodyPr>
          <a:lstStyle/>
          <a:p>
            <a:r>
              <a:rPr lang="tr-TR" dirty="0">
                <a:solidFill>
                  <a:srgbClr val="FF0000"/>
                </a:solidFill>
              </a:rPr>
              <a:t>Main4 </a:t>
            </a:r>
            <a:r>
              <a:rPr lang="tr-TR" dirty="0" err="1">
                <a:solidFill>
                  <a:srgbClr val="FF0000"/>
                </a:solidFill>
              </a:rPr>
              <a:t>Class’ının</a:t>
            </a:r>
            <a:r>
              <a:rPr lang="tr-TR" dirty="0">
                <a:solidFill>
                  <a:srgbClr val="FF0000"/>
                </a:solidFill>
              </a:rPr>
              <a:t> Çalıştırılmasının Ardından Java </a:t>
            </a:r>
            <a:r>
              <a:rPr lang="tr-TR" dirty="0" err="1">
                <a:solidFill>
                  <a:srgbClr val="FF0000"/>
                </a:solidFill>
              </a:rPr>
              <a:t>IDE’sindeki</a:t>
            </a:r>
            <a:r>
              <a:rPr lang="tr-TR" dirty="0">
                <a:solidFill>
                  <a:srgbClr val="FF0000"/>
                </a:solidFill>
              </a:rPr>
              <a:t> </a:t>
            </a:r>
          </a:p>
          <a:p>
            <a:r>
              <a:rPr lang="tr-TR" dirty="0">
                <a:solidFill>
                  <a:srgbClr val="FF0000"/>
                </a:solidFill>
              </a:rPr>
              <a:t>Konsol Üzerinden Kontrol</a:t>
            </a:r>
          </a:p>
        </p:txBody>
      </p:sp>
      <p:pic>
        <p:nvPicPr>
          <p:cNvPr id="7" name="Resim 6">
            <a:extLst>
              <a:ext uri="{FF2B5EF4-FFF2-40B4-BE49-F238E27FC236}">
                <a16:creationId xmlns:a16="http://schemas.microsoft.com/office/drawing/2014/main" id="{61C4DD42-8C88-407D-A7B6-B585D07545C0}"/>
              </a:ext>
            </a:extLst>
          </p:cNvPr>
          <p:cNvPicPr/>
          <p:nvPr/>
        </p:nvPicPr>
        <p:blipFill>
          <a:blip r:embed="rId3">
            <a:extLst>
              <a:ext uri="{28A0092B-C50C-407E-A947-70E740481C1C}">
                <a14:useLocalDpi xmlns:a14="http://schemas.microsoft.com/office/drawing/2010/main" val="0"/>
              </a:ext>
            </a:extLst>
          </a:blip>
          <a:stretch>
            <a:fillRect/>
          </a:stretch>
        </p:blipFill>
        <p:spPr>
          <a:xfrm>
            <a:off x="6408124" y="1783080"/>
            <a:ext cx="5288280" cy="2140850"/>
          </a:xfrm>
          <a:prstGeom prst="rect">
            <a:avLst/>
          </a:prstGeom>
        </p:spPr>
      </p:pic>
    </p:spTree>
    <p:extLst>
      <p:ext uri="{BB962C8B-B14F-4D97-AF65-F5344CB8AC3E}">
        <p14:creationId xmlns:p14="http://schemas.microsoft.com/office/powerpoint/2010/main" val="801080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9CFEDF-85B2-418C-93D1-F078A7636927}"/>
              </a:ext>
            </a:extLst>
          </p:cNvPr>
          <p:cNvSpPr>
            <a:spLocks noGrp="1"/>
          </p:cNvSpPr>
          <p:nvPr>
            <p:ph type="title"/>
          </p:nvPr>
        </p:nvSpPr>
        <p:spPr>
          <a:xfrm>
            <a:off x="580748" y="365125"/>
            <a:ext cx="10515600" cy="1325563"/>
          </a:xfrm>
        </p:spPr>
        <p:txBody>
          <a:bodyPr/>
          <a:lstStyle/>
          <a:p>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startReplay2(</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String</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logType</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Method</a:t>
            </a:r>
            <a:endParaRPr lang="tr-TR" dirty="0"/>
          </a:p>
        </p:txBody>
      </p:sp>
      <p:pic>
        <p:nvPicPr>
          <p:cNvPr id="4" name="İçerik Yer Tutucusu 3">
            <a:extLst>
              <a:ext uri="{FF2B5EF4-FFF2-40B4-BE49-F238E27FC236}">
                <a16:creationId xmlns:a16="http://schemas.microsoft.com/office/drawing/2014/main" id="{E731E6B1-C60E-4100-98AE-A0BD02C00D5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96158" y="1690688"/>
            <a:ext cx="5926584" cy="2491956"/>
          </a:xfrm>
          <a:prstGeom prst="rect">
            <a:avLst/>
          </a:prstGeom>
        </p:spPr>
      </p:pic>
      <p:pic>
        <p:nvPicPr>
          <p:cNvPr id="5" name="Resim 4">
            <a:extLst>
              <a:ext uri="{FF2B5EF4-FFF2-40B4-BE49-F238E27FC236}">
                <a16:creationId xmlns:a16="http://schemas.microsoft.com/office/drawing/2014/main" id="{ACAA5E98-9EA8-4BBF-81A7-36BE2FCB32E9}"/>
              </a:ext>
            </a:extLst>
          </p:cNvPr>
          <p:cNvPicPr/>
          <p:nvPr/>
        </p:nvPicPr>
        <p:blipFill>
          <a:blip r:embed="rId3">
            <a:extLst>
              <a:ext uri="{28A0092B-C50C-407E-A947-70E740481C1C}">
                <a14:useLocalDpi xmlns:a14="http://schemas.microsoft.com/office/drawing/2010/main" val="0"/>
              </a:ext>
            </a:extLst>
          </a:blip>
          <a:stretch>
            <a:fillRect/>
          </a:stretch>
        </p:blipFill>
        <p:spPr>
          <a:xfrm>
            <a:off x="6738152" y="1930384"/>
            <a:ext cx="5326380" cy="3443605"/>
          </a:xfrm>
          <a:prstGeom prst="rect">
            <a:avLst/>
          </a:prstGeom>
        </p:spPr>
      </p:pic>
    </p:spTree>
    <p:extLst>
      <p:ext uri="{BB962C8B-B14F-4D97-AF65-F5344CB8AC3E}">
        <p14:creationId xmlns:p14="http://schemas.microsoft.com/office/powerpoint/2010/main" val="18679914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a:extLst>
              <a:ext uri="{FF2B5EF4-FFF2-40B4-BE49-F238E27FC236}">
                <a16:creationId xmlns:a16="http://schemas.microsoft.com/office/drawing/2014/main" id="{FD085FA7-BDA0-4874-AD17-7BB9271EAE31}"/>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959234" y="1405714"/>
            <a:ext cx="5723116" cy="4046571"/>
          </a:xfrm>
          <a:prstGeom prst="rect">
            <a:avLst/>
          </a:prstGeom>
        </p:spPr>
      </p:pic>
    </p:spTree>
    <p:extLst>
      <p:ext uri="{BB962C8B-B14F-4D97-AF65-F5344CB8AC3E}">
        <p14:creationId xmlns:p14="http://schemas.microsoft.com/office/powerpoint/2010/main" val="3703486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18AA81-4104-4614-B47D-FCEBE5F1E07E}"/>
              </a:ext>
            </a:extLst>
          </p:cNvPr>
          <p:cNvSpPr>
            <a:spLocks noGrp="1"/>
          </p:cNvSpPr>
          <p:nvPr>
            <p:ph type="title"/>
          </p:nvPr>
        </p:nvSpPr>
        <p:spPr/>
        <p:txBody>
          <a:bodyPr/>
          <a:lstStyle/>
          <a:p>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startReplay2(</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String</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logType</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Method</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a:t>
            </a:r>
            <a:r>
              <a:rPr kumimoji="0" lang="tr-TR" sz="2800" b="0" i="0" u="none" strike="noStrike" kern="1200" cap="none" spc="0" normalizeH="0" baseline="0" noProof="0" dirty="0" err="1">
                <a:ln>
                  <a:noFill/>
                </a:ln>
                <a:solidFill>
                  <a:srgbClr val="FF0000"/>
                </a:solidFill>
                <a:effectLst/>
                <a:uLnTx/>
                <a:uFillTx/>
                <a:latin typeface="Calibri Light" panose="020F0302020204030204"/>
                <a:ea typeface="+mj-ea"/>
                <a:cs typeface="+mj-cs"/>
              </a:rPr>
              <a:t>Thread</a:t>
            </a:r>
            <a:r>
              <a:rPr kumimoji="0" lang="tr-TR" sz="2800" b="0" i="0" u="none" strike="noStrike" kern="1200" cap="none" spc="0" normalizeH="0" baseline="0" noProof="0" dirty="0">
                <a:ln>
                  <a:noFill/>
                </a:ln>
                <a:solidFill>
                  <a:srgbClr val="FF0000"/>
                </a:solidFill>
                <a:effectLst/>
                <a:uLnTx/>
                <a:uFillTx/>
                <a:latin typeface="Calibri Light" panose="020F0302020204030204"/>
                <a:ea typeface="+mj-ea"/>
                <a:cs typeface="+mj-cs"/>
              </a:rPr>
              <a:t> Eklenmiş Hali</a:t>
            </a:r>
            <a:endParaRPr lang="tr-TR" dirty="0"/>
          </a:p>
        </p:txBody>
      </p:sp>
      <p:pic>
        <p:nvPicPr>
          <p:cNvPr id="4" name="İçerik Yer Tutucusu 3">
            <a:extLst>
              <a:ext uri="{FF2B5EF4-FFF2-40B4-BE49-F238E27FC236}">
                <a16:creationId xmlns:a16="http://schemas.microsoft.com/office/drawing/2014/main" id="{28A6B254-05B7-4F35-A0E5-DA24D644280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838200" y="1870575"/>
            <a:ext cx="5766786" cy="3116850"/>
          </a:xfrm>
          <a:prstGeom prst="rect">
            <a:avLst/>
          </a:prstGeom>
        </p:spPr>
      </p:pic>
      <p:pic>
        <p:nvPicPr>
          <p:cNvPr id="5" name="Resim 4">
            <a:extLst>
              <a:ext uri="{FF2B5EF4-FFF2-40B4-BE49-F238E27FC236}">
                <a16:creationId xmlns:a16="http://schemas.microsoft.com/office/drawing/2014/main" id="{95DA668F-EDBF-4C14-8085-4A73EF3CF85B}"/>
              </a:ext>
            </a:extLst>
          </p:cNvPr>
          <p:cNvPicPr/>
          <p:nvPr/>
        </p:nvPicPr>
        <p:blipFill>
          <a:blip r:embed="rId3">
            <a:extLst>
              <a:ext uri="{28A0092B-C50C-407E-A947-70E740481C1C}">
                <a14:useLocalDpi xmlns:a14="http://schemas.microsoft.com/office/drawing/2010/main" val="0"/>
              </a:ext>
            </a:extLst>
          </a:blip>
          <a:stretch>
            <a:fillRect/>
          </a:stretch>
        </p:blipFill>
        <p:spPr>
          <a:xfrm>
            <a:off x="6906827" y="2207927"/>
            <a:ext cx="5020945" cy="3421380"/>
          </a:xfrm>
          <a:prstGeom prst="rect">
            <a:avLst/>
          </a:prstGeom>
        </p:spPr>
      </p:pic>
    </p:spTree>
    <p:extLst>
      <p:ext uri="{BB962C8B-B14F-4D97-AF65-F5344CB8AC3E}">
        <p14:creationId xmlns:p14="http://schemas.microsoft.com/office/powerpoint/2010/main" val="13253230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D778B2FC-37F0-477D-9AA0-70C760A8806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10357" y="432469"/>
            <a:ext cx="4762913" cy="3444538"/>
          </a:xfrm>
          <a:prstGeom prst="rect">
            <a:avLst/>
          </a:prstGeom>
        </p:spPr>
      </p:pic>
      <p:pic>
        <p:nvPicPr>
          <p:cNvPr id="5" name="Resim 4">
            <a:extLst>
              <a:ext uri="{FF2B5EF4-FFF2-40B4-BE49-F238E27FC236}">
                <a16:creationId xmlns:a16="http://schemas.microsoft.com/office/drawing/2014/main" id="{927E98F0-9A1C-4476-8E67-267792077A15}"/>
              </a:ext>
            </a:extLst>
          </p:cNvPr>
          <p:cNvPicPr/>
          <p:nvPr/>
        </p:nvPicPr>
        <p:blipFill>
          <a:blip r:embed="rId3">
            <a:extLst>
              <a:ext uri="{28A0092B-C50C-407E-A947-70E740481C1C}">
                <a14:useLocalDpi xmlns:a14="http://schemas.microsoft.com/office/drawing/2010/main" val="0"/>
              </a:ext>
            </a:extLst>
          </a:blip>
          <a:stretch>
            <a:fillRect/>
          </a:stretch>
        </p:blipFill>
        <p:spPr>
          <a:xfrm>
            <a:off x="3086396" y="4121311"/>
            <a:ext cx="1935480" cy="2042160"/>
          </a:xfrm>
          <a:prstGeom prst="rect">
            <a:avLst/>
          </a:prstGeom>
        </p:spPr>
      </p:pic>
    </p:spTree>
    <p:extLst>
      <p:ext uri="{BB962C8B-B14F-4D97-AF65-F5344CB8AC3E}">
        <p14:creationId xmlns:p14="http://schemas.microsoft.com/office/powerpoint/2010/main" val="2524137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32BEF627-1F4E-4A31-9AD1-60D0BB406118}"/>
              </a:ext>
            </a:extLst>
          </p:cNvPr>
          <p:cNvSpPr>
            <a:spLocks noGrp="1"/>
          </p:cNvSpPr>
          <p:nvPr>
            <p:ph idx="1"/>
          </p:nvPr>
        </p:nvSpPr>
        <p:spPr>
          <a:xfrm>
            <a:off x="838200" y="1161428"/>
            <a:ext cx="10515600" cy="4351338"/>
          </a:xfrm>
        </p:spPr>
        <p:txBody>
          <a:bodyPr/>
          <a:lstStyle/>
          <a:p>
            <a:r>
              <a:rPr lang="tr-TR" sz="2000" dirty="0">
                <a:effectLst/>
                <a:ea typeface="Times New Roman" panose="02020603050405020304" pitchFamily="18" charset="0"/>
                <a:cs typeface="Times New Roman" panose="02020603050405020304" pitchFamily="18" charset="0"/>
              </a:rPr>
              <a:t>Son staj gününde </a:t>
            </a:r>
            <a:r>
              <a:rPr lang="tr-TR" sz="2000" dirty="0" err="1">
                <a:effectLst/>
                <a:ea typeface="Times New Roman" panose="02020603050405020304" pitchFamily="18" charset="0"/>
                <a:cs typeface="Times New Roman" panose="02020603050405020304" pitchFamily="18" charset="0"/>
              </a:rPr>
              <a:t>I_ReplayRadar</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Interface’i</a:t>
            </a:r>
            <a:r>
              <a:rPr lang="tr-TR" sz="2000" dirty="0">
                <a:effectLst/>
                <a:ea typeface="Times New Roman" panose="02020603050405020304" pitchFamily="18" charset="0"/>
                <a:cs typeface="Times New Roman" panose="02020603050405020304" pitchFamily="18" charset="0"/>
              </a:rPr>
              <a:t> Oluşturuldu. Bu </a:t>
            </a:r>
            <a:r>
              <a:rPr lang="tr-TR" sz="2000" dirty="0" err="1">
                <a:effectLst/>
                <a:ea typeface="Times New Roman" panose="02020603050405020304" pitchFamily="18" charset="0"/>
                <a:cs typeface="Times New Roman" panose="02020603050405020304" pitchFamily="18" charset="0"/>
              </a:rPr>
              <a:t>Interface’deki</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implement</a:t>
            </a:r>
            <a:r>
              <a:rPr lang="tr-TR" sz="2000" dirty="0">
                <a:effectLst/>
                <a:ea typeface="Times New Roman" panose="02020603050405020304" pitchFamily="18" charset="0"/>
                <a:cs typeface="Times New Roman" panose="02020603050405020304" pitchFamily="18" charset="0"/>
              </a:rPr>
              <a:t> edilmesi gereken metotlar aşağıda belirtilmiştir.</a:t>
            </a:r>
          </a:p>
          <a:p>
            <a:pPr marL="0" lvl="0" indent="0">
              <a:lnSpc>
                <a:spcPct val="115000"/>
              </a:lnSpc>
              <a:buClr>
                <a:srgbClr val="FF0000"/>
              </a:buClr>
              <a:buNone/>
            </a:pPr>
            <a:r>
              <a:rPr lang="tr-TR" sz="20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1.</a:t>
            </a:r>
            <a:r>
              <a:rPr lang="tr-TR" sz="2000" b="1" dirty="0">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void</a:t>
            </a:r>
            <a:r>
              <a:rPr lang="tr-TR" sz="2000" dirty="0">
                <a:effectLst/>
                <a:ea typeface="Times New Roman" panose="02020603050405020304" pitchFamily="18" charset="0"/>
                <a:cs typeface="Times New Roman" panose="02020603050405020304" pitchFamily="18" charset="0"/>
              </a:rPr>
              <a:t> data(</a:t>
            </a:r>
            <a:r>
              <a:rPr lang="tr-TR" sz="2000" dirty="0" err="1">
                <a:effectLst/>
                <a:ea typeface="Times New Roman" panose="02020603050405020304" pitchFamily="18" charset="0"/>
                <a:cs typeface="Times New Roman" panose="02020603050405020304" pitchFamily="18" charset="0"/>
              </a:rPr>
              <a:t>DataRecord</a:t>
            </a:r>
            <a:r>
              <a:rPr lang="tr-TR" sz="2000" dirty="0">
                <a:effectLst/>
                <a:ea typeface="Times New Roman" panose="02020603050405020304" pitchFamily="18" charset="0"/>
                <a:cs typeface="Times New Roman" panose="02020603050405020304" pitchFamily="18" charset="0"/>
              </a:rPr>
              <a:t> data) </a:t>
            </a:r>
            <a:endParaRPr lang="tr-TR" sz="2000" dirty="0">
              <a:effectLst/>
              <a:ea typeface="Calibri" panose="020F0502020204030204" pitchFamily="34" charset="0"/>
              <a:cs typeface="Times New Roman" panose="02020603050405020304" pitchFamily="18" charset="0"/>
            </a:endParaRPr>
          </a:p>
          <a:p>
            <a:pPr marL="0" lvl="0" indent="0">
              <a:lnSpc>
                <a:spcPct val="115000"/>
              </a:lnSpc>
              <a:buClr>
                <a:srgbClr val="FF0000"/>
              </a:buClr>
              <a:buNone/>
            </a:pP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void</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replayFinish</a:t>
            </a:r>
            <a:r>
              <a:rPr lang="tr-TR" sz="2000" dirty="0">
                <a:effectLst/>
                <a:ea typeface="Times New Roman" panose="02020603050405020304" pitchFamily="18" charset="0"/>
                <a:cs typeface="Times New Roman" panose="02020603050405020304" pitchFamily="18" charset="0"/>
              </a:rPr>
              <a:t>()</a:t>
            </a:r>
          </a:p>
          <a:p>
            <a:pPr marL="0" lvl="0" indent="0">
              <a:lnSpc>
                <a:spcPct val="115000"/>
              </a:lnSpc>
              <a:buClr>
                <a:srgbClr val="FF0000"/>
              </a:buClr>
              <a:buNone/>
            </a:pPr>
            <a:endParaRPr lang="tr-TR" sz="2000" dirty="0">
              <a:effectLst/>
              <a:ea typeface="Times New Roman" panose="02020603050405020304" pitchFamily="18" charset="0"/>
              <a:cs typeface="Times New Roman" panose="02020603050405020304" pitchFamily="18" charset="0"/>
            </a:endParaRPr>
          </a:p>
          <a:p>
            <a:pPr marL="0" indent="0">
              <a:lnSpc>
                <a:spcPct val="115000"/>
              </a:lnSpc>
              <a:buClr>
                <a:srgbClr val="FF0000"/>
              </a:buClr>
              <a:buNone/>
            </a:pPr>
            <a:r>
              <a:rPr lang="tr-TR" sz="2000" dirty="0">
                <a:ea typeface="Times New Roman" panose="02020603050405020304" pitchFamily="18" charset="0"/>
                <a:cs typeface="Times New Roman" panose="02020603050405020304" pitchFamily="18" charset="0"/>
              </a:rPr>
              <a:t>      </a:t>
            </a:r>
            <a:r>
              <a:rPr lang="tr-TR" sz="18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I_ReplayRadar</a:t>
            </a:r>
            <a:r>
              <a:rPr lang="tr-TR"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18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Interface</a:t>
            </a:r>
            <a:endParaRPr lang="tr-TR"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buClr>
                <a:srgbClr val="FF0000"/>
              </a:buClr>
              <a:buNone/>
            </a:pPr>
            <a:r>
              <a:rPr lang="tr-TR"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endParaRPr lang="tr-TR"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lnSpc>
                <a:spcPct val="115000"/>
              </a:lnSpc>
              <a:buClr>
                <a:srgbClr val="FF0000"/>
              </a:buClr>
              <a:buNone/>
            </a:pPr>
            <a:endParaRPr lang="tr-TR"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Clr>
                <a:srgbClr val="FF0000"/>
              </a:buClr>
              <a:buNone/>
            </a:pPr>
            <a:endParaRPr lang="tr-TR" sz="2000" dirty="0">
              <a:effectLst/>
              <a:ea typeface="Times New Roman" panose="02020603050405020304" pitchFamily="18" charset="0"/>
              <a:cs typeface="Times New Roman" panose="02020603050405020304" pitchFamily="18" charset="0"/>
            </a:endParaRPr>
          </a:p>
          <a:p>
            <a:pPr marL="0" lvl="0" indent="0">
              <a:lnSpc>
                <a:spcPct val="115000"/>
              </a:lnSpc>
              <a:buClr>
                <a:srgbClr val="FF0000"/>
              </a:buClr>
              <a:buNone/>
            </a:pPr>
            <a:endParaRPr lang="tr-TR" sz="2000" dirty="0">
              <a:effectLst/>
              <a:ea typeface="Calibri" panose="020F0502020204030204" pitchFamily="34" charset="0"/>
              <a:cs typeface="Times New Roman" panose="02020603050405020304" pitchFamily="18" charset="0"/>
            </a:endParaRPr>
          </a:p>
          <a:p>
            <a:pPr marL="0" indent="0">
              <a:buNone/>
            </a:pPr>
            <a:endParaRPr lang="tr-TR" sz="2000" dirty="0">
              <a:effectLst/>
              <a:ea typeface="Times New Roman" panose="02020603050405020304" pitchFamily="18" charset="0"/>
              <a:cs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D9E3B201-699F-4775-AB33-239CEFE6D2F6}"/>
              </a:ext>
            </a:extLst>
          </p:cNvPr>
          <p:cNvPicPr/>
          <p:nvPr/>
        </p:nvPicPr>
        <p:blipFill>
          <a:blip r:embed="rId2">
            <a:extLst>
              <a:ext uri="{28A0092B-C50C-407E-A947-70E740481C1C}">
                <a14:useLocalDpi xmlns:a14="http://schemas.microsoft.com/office/drawing/2010/main" val="0"/>
              </a:ext>
            </a:extLst>
          </a:blip>
          <a:stretch>
            <a:fillRect/>
          </a:stretch>
        </p:blipFill>
        <p:spPr>
          <a:xfrm>
            <a:off x="1239322" y="3917272"/>
            <a:ext cx="2682240" cy="975360"/>
          </a:xfrm>
          <a:prstGeom prst="rect">
            <a:avLst/>
          </a:prstGeom>
        </p:spPr>
      </p:pic>
    </p:spTree>
    <p:extLst>
      <p:ext uri="{BB962C8B-B14F-4D97-AF65-F5344CB8AC3E}">
        <p14:creationId xmlns:p14="http://schemas.microsoft.com/office/powerpoint/2010/main" val="33694894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9FD3EC8-AD82-4E9C-BD6B-5119F23EC814}"/>
              </a:ext>
            </a:extLst>
          </p:cNvPr>
          <p:cNvSpPr>
            <a:spLocks noGrp="1"/>
          </p:cNvSpPr>
          <p:nvPr>
            <p:ph idx="1"/>
          </p:nvPr>
        </p:nvSpPr>
        <p:spPr>
          <a:xfrm>
            <a:off x="838200" y="618262"/>
            <a:ext cx="10515600" cy="4351338"/>
          </a:xfrm>
        </p:spPr>
        <p:txBody>
          <a:bodyPr/>
          <a:lstStyle/>
          <a:p>
            <a:pPr marL="342900" lvl="0" indent="-342900">
              <a:lnSpc>
                <a:spcPct val="115000"/>
              </a:lnSpc>
              <a:buFont typeface="Times New Roman" panose="02020603050405020304" pitchFamily="18" charset="0"/>
              <a:buChar char="-"/>
            </a:pPr>
            <a:r>
              <a:rPr lang="tr-TR" sz="2000" dirty="0">
                <a:effectLst/>
                <a:ea typeface="Times New Roman" panose="02020603050405020304" pitchFamily="18" charset="0"/>
                <a:cs typeface="Times New Roman" panose="02020603050405020304" pitchFamily="18" charset="0"/>
              </a:rPr>
              <a:t>Bu metotlar </a:t>
            </a:r>
            <a:r>
              <a:rPr lang="tr-TR" sz="2000" dirty="0" err="1">
                <a:effectLst/>
                <a:ea typeface="Times New Roman" panose="02020603050405020304" pitchFamily="18" charset="0"/>
                <a:cs typeface="Times New Roman" panose="02020603050405020304" pitchFamily="18" charset="0"/>
              </a:rPr>
              <a:t>ReplayRadar</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class’ında</a:t>
            </a:r>
            <a:r>
              <a:rPr lang="tr-TR" sz="2000" dirty="0">
                <a:effectLst/>
                <a:ea typeface="Times New Roman" panose="02020603050405020304" pitchFamily="18" charset="0"/>
                <a:cs typeface="Times New Roman" panose="02020603050405020304" pitchFamily="18" charset="0"/>
              </a:rPr>
              <a:t> aşağıda belirttiğim şekilde </a:t>
            </a:r>
            <a:r>
              <a:rPr lang="tr-TR" sz="2000" dirty="0" err="1">
                <a:effectLst/>
                <a:ea typeface="Times New Roman" panose="02020603050405020304" pitchFamily="18" charset="0"/>
                <a:cs typeface="Times New Roman" panose="02020603050405020304" pitchFamily="18" charset="0"/>
              </a:rPr>
              <a:t>implement</a:t>
            </a:r>
            <a:r>
              <a:rPr lang="tr-TR" sz="2000" dirty="0">
                <a:effectLst/>
                <a:ea typeface="Times New Roman" panose="02020603050405020304" pitchFamily="18" charset="0"/>
                <a:cs typeface="Times New Roman" panose="02020603050405020304" pitchFamily="18" charset="0"/>
              </a:rPr>
              <a:t> edildi. </a:t>
            </a:r>
            <a:endParaRPr lang="tr-TR" sz="2000" dirty="0">
              <a:effectLst/>
              <a:ea typeface="Calibri" panose="020F0502020204030204" pitchFamily="34" charset="0"/>
              <a:cs typeface="Times New Roman" panose="02020603050405020304" pitchFamily="18" charset="0"/>
            </a:endParaRPr>
          </a:p>
          <a:p>
            <a:pPr marL="0" lvl="0" indent="0">
              <a:lnSpc>
                <a:spcPct val="115000"/>
              </a:lnSpc>
              <a:buClr>
                <a:srgbClr val="FF0000"/>
              </a:buClr>
              <a:buNone/>
            </a:pP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latin typeface="Times New Roman" panose="02020603050405020304" pitchFamily="18" charset="0"/>
                <a:ea typeface="Times New Roman" panose="02020603050405020304" pitchFamily="18" charset="0"/>
                <a:cs typeface="Times New Roman" panose="02020603050405020304" pitchFamily="18" charset="0"/>
              </a:rPr>
              <a:t>void</a:t>
            </a: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 data(</a:t>
            </a:r>
            <a:r>
              <a:rPr lang="tr-TR" sz="2000" dirty="0" err="1">
                <a:effectLst/>
                <a:latin typeface="Times New Roman" panose="02020603050405020304" pitchFamily="18" charset="0"/>
                <a:ea typeface="Times New Roman" panose="02020603050405020304" pitchFamily="18" charset="0"/>
                <a:cs typeface="Times New Roman" panose="02020603050405020304" pitchFamily="18" charset="0"/>
              </a:rPr>
              <a:t>DataRecord</a:t>
            </a: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 data): Parametre olarak aldığı radar verilerini bastırdı.</a:t>
            </a: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15000"/>
              </a:lnSpc>
              <a:buClr>
                <a:srgbClr val="FF0000"/>
              </a:buClr>
              <a:buNone/>
            </a:pP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tr-TR" sz="1800"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latin typeface="Times New Roman" panose="02020603050405020304" pitchFamily="18" charset="0"/>
                <a:ea typeface="Times New Roman" panose="02020603050405020304" pitchFamily="18" charset="0"/>
                <a:cs typeface="Times New Roman" panose="02020603050405020304" pitchFamily="18" charset="0"/>
              </a:rPr>
              <a:t>void</a:t>
            </a: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latin typeface="Times New Roman" panose="02020603050405020304" pitchFamily="18" charset="0"/>
                <a:ea typeface="Times New Roman" panose="02020603050405020304" pitchFamily="18" charset="0"/>
                <a:cs typeface="Times New Roman" panose="02020603050405020304" pitchFamily="18" charset="0"/>
              </a:rPr>
              <a:t>replayFinish</a:t>
            </a: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effectLst/>
                <a:latin typeface="Times New Roman" panose="02020603050405020304" pitchFamily="18" charset="0"/>
                <a:ea typeface="Times New Roman" panose="02020603050405020304" pitchFamily="18" charset="0"/>
                <a:cs typeface="Times New Roman" panose="02020603050405020304" pitchFamily="18" charset="0"/>
              </a:rPr>
              <a:t>startReplay</a:t>
            </a:r>
            <a:r>
              <a:rPr lang="tr-TR" sz="2000" dirty="0">
                <a:effectLst/>
                <a:latin typeface="Times New Roman" panose="02020603050405020304" pitchFamily="18" charset="0"/>
                <a:ea typeface="Times New Roman" panose="02020603050405020304" pitchFamily="18" charset="0"/>
                <a:cs typeface="Times New Roman" panose="02020603050405020304" pitchFamily="18" charset="0"/>
              </a:rPr>
              <a:t>() metodunun bittiğini</a:t>
            </a:r>
            <a:r>
              <a:rPr lang="tr-TR" sz="2000" dirty="0">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a:effectLst/>
                <a:latin typeface="Times New Roman" panose="02020603050405020304" pitchFamily="18" charset="0"/>
                <a:ea typeface="Times New Roman" panose="02020603050405020304" pitchFamily="18" charset="0"/>
              </a:rPr>
              <a:t>belirtti ve “</a:t>
            </a:r>
            <a:r>
              <a:rPr lang="tr-TR" sz="2000" dirty="0" err="1">
                <a:effectLst/>
                <a:latin typeface="Times New Roman" panose="02020603050405020304" pitchFamily="18" charset="0"/>
                <a:ea typeface="Times New Roman" panose="02020603050405020304" pitchFamily="18" charset="0"/>
              </a:rPr>
              <a:t>Replay</a:t>
            </a:r>
            <a:r>
              <a:rPr lang="tr-TR" sz="2000" dirty="0">
                <a:effectLst/>
                <a:latin typeface="Times New Roman" panose="02020603050405020304" pitchFamily="18" charset="0"/>
                <a:ea typeface="Times New Roman" panose="02020603050405020304" pitchFamily="18" charset="0"/>
              </a:rPr>
              <a:t> </a:t>
            </a:r>
            <a:r>
              <a:rPr lang="tr-TR" sz="2000" dirty="0" err="1">
                <a:effectLst/>
                <a:latin typeface="Times New Roman" panose="02020603050405020304" pitchFamily="18" charset="0"/>
                <a:ea typeface="Times New Roman" panose="02020603050405020304" pitchFamily="18" charset="0"/>
              </a:rPr>
              <a:t>finished</a:t>
            </a:r>
            <a:r>
              <a:rPr lang="tr-TR" sz="2000" dirty="0">
                <a:effectLst/>
                <a:latin typeface="Times New Roman" panose="02020603050405020304" pitchFamily="18" charset="0"/>
                <a:ea typeface="Times New Roman" panose="02020603050405020304" pitchFamily="18" charset="0"/>
              </a:rPr>
              <a:t>” yazısını bastırdı.</a:t>
            </a:r>
          </a:p>
          <a:p>
            <a:pPr marL="0" lvl="0" indent="0">
              <a:lnSpc>
                <a:spcPct val="115000"/>
              </a:lnSpc>
              <a:buClr>
                <a:srgbClr val="FF0000"/>
              </a:buClr>
              <a:buNone/>
            </a:pPr>
            <a:endParaRPr lang="tr-TR" sz="2000" dirty="0">
              <a:effectLst/>
              <a:latin typeface="Times New Roman" panose="02020603050405020304" pitchFamily="18" charset="0"/>
              <a:ea typeface="Times New Roman" panose="02020603050405020304" pitchFamily="18" charset="0"/>
            </a:endParaRPr>
          </a:p>
          <a:p>
            <a:pPr marL="0" lvl="0" indent="0">
              <a:lnSpc>
                <a:spcPct val="115000"/>
              </a:lnSpc>
              <a:buClr>
                <a:srgbClr val="FF0000"/>
              </a:buClr>
              <a:buNone/>
            </a:pPr>
            <a:r>
              <a:rPr lang="tr-TR" sz="2000" dirty="0">
                <a:latin typeface="Times New Roman" panose="02020603050405020304" pitchFamily="18" charset="0"/>
              </a:rPr>
              <a:t>      </a:t>
            </a:r>
            <a:r>
              <a:rPr lang="tr-TR" sz="2000" dirty="0" err="1">
                <a:solidFill>
                  <a:srgbClr val="FF0000"/>
                </a:solidFill>
                <a:latin typeface="Times New Roman" panose="02020603050405020304" pitchFamily="18" charset="0"/>
              </a:rPr>
              <a:t>ReplayRadar</a:t>
            </a:r>
            <a:r>
              <a:rPr lang="tr-TR" sz="2000" dirty="0">
                <a:solidFill>
                  <a:srgbClr val="FF0000"/>
                </a:solidFill>
                <a:latin typeface="Times New Roman" panose="02020603050405020304" pitchFamily="18" charset="0"/>
              </a:rPr>
              <a:t> Class</a:t>
            </a:r>
          </a:p>
          <a:p>
            <a:pPr marL="0" lvl="0" indent="0">
              <a:lnSpc>
                <a:spcPct val="115000"/>
              </a:lnSpc>
              <a:buClr>
                <a:srgbClr val="FF0000"/>
              </a:buClr>
              <a:buNone/>
            </a:pPr>
            <a:endParaRPr lang="tr-TR" sz="2000" dirty="0">
              <a:solidFill>
                <a:srgbClr val="FF0000"/>
              </a:solidFill>
              <a:latin typeface="Times New Roman" panose="02020603050405020304" pitchFamily="18" charset="0"/>
            </a:endParaRPr>
          </a:p>
        </p:txBody>
      </p:sp>
      <p:pic>
        <p:nvPicPr>
          <p:cNvPr id="4" name="Resim 3">
            <a:extLst>
              <a:ext uri="{FF2B5EF4-FFF2-40B4-BE49-F238E27FC236}">
                <a16:creationId xmlns:a16="http://schemas.microsoft.com/office/drawing/2014/main" id="{7FEF1B14-DE41-45B0-90E9-51A97E0D5B1A}"/>
              </a:ext>
            </a:extLst>
          </p:cNvPr>
          <p:cNvPicPr/>
          <p:nvPr/>
        </p:nvPicPr>
        <p:blipFill>
          <a:blip r:embed="rId2">
            <a:extLst>
              <a:ext uri="{28A0092B-C50C-407E-A947-70E740481C1C}">
                <a14:useLocalDpi xmlns:a14="http://schemas.microsoft.com/office/drawing/2010/main" val="0"/>
              </a:ext>
            </a:extLst>
          </a:blip>
          <a:stretch>
            <a:fillRect/>
          </a:stretch>
        </p:blipFill>
        <p:spPr>
          <a:xfrm>
            <a:off x="1279051" y="3497025"/>
            <a:ext cx="3916680" cy="2491740"/>
          </a:xfrm>
          <a:prstGeom prst="rect">
            <a:avLst/>
          </a:prstGeom>
        </p:spPr>
      </p:pic>
    </p:spTree>
    <p:extLst>
      <p:ext uri="{BB962C8B-B14F-4D97-AF65-F5344CB8AC3E}">
        <p14:creationId xmlns:p14="http://schemas.microsoft.com/office/powerpoint/2010/main" val="559066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A10214F-87F8-4FF8-9DE3-BE589606F095}"/>
              </a:ext>
            </a:extLst>
          </p:cNvPr>
          <p:cNvSpPr>
            <a:spLocks noGrp="1"/>
          </p:cNvSpPr>
          <p:nvPr>
            <p:ph idx="1"/>
          </p:nvPr>
        </p:nvSpPr>
        <p:spPr>
          <a:xfrm>
            <a:off x="838200" y="618260"/>
            <a:ext cx="10515600" cy="4351338"/>
          </a:xfrm>
        </p:spPr>
        <p:txBody>
          <a:bodyPr/>
          <a:lstStyle/>
          <a:p>
            <a:r>
              <a:rPr lang="tr-TR" sz="2000" dirty="0" err="1">
                <a:effectLst/>
                <a:ea typeface="Times New Roman" panose="02020603050405020304" pitchFamily="18" charset="0"/>
                <a:cs typeface="Times New Roman" panose="02020603050405020304" pitchFamily="18" charset="0"/>
              </a:rPr>
              <a:t>InfluxDBRecorder</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class’ının</a:t>
            </a:r>
            <a:r>
              <a:rPr lang="tr-TR" sz="2000" dirty="0">
                <a:effectLst/>
                <a:ea typeface="Times New Roman" panose="02020603050405020304" pitchFamily="18" charset="0"/>
                <a:cs typeface="Times New Roman" panose="02020603050405020304" pitchFamily="18" charset="0"/>
              </a:rPr>
              <a:t> içerisine yeni oluşturduğum </a:t>
            </a:r>
            <a:r>
              <a:rPr lang="tr-TR" sz="2000" dirty="0" err="1">
                <a:effectLst/>
                <a:ea typeface="Times New Roman" panose="02020603050405020304" pitchFamily="18" charset="0"/>
                <a:cs typeface="Times New Roman" panose="02020603050405020304" pitchFamily="18" charset="0"/>
              </a:rPr>
              <a:t>ReplayRadar</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class’ından</a:t>
            </a:r>
            <a:r>
              <a:rPr lang="tr-TR" sz="2000" dirty="0">
                <a:effectLst/>
                <a:ea typeface="Times New Roman" panose="02020603050405020304" pitchFamily="18" charset="0"/>
                <a:cs typeface="Times New Roman" panose="02020603050405020304" pitchFamily="18" charset="0"/>
              </a:rPr>
              <a:t> bir data </a:t>
            </a:r>
            <a:r>
              <a:rPr lang="tr-TR" sz="2000" dirty="0" err="1">
                <a:effectLst/>
                <a:ea typeface="Times New Roman" panose="02020603050405020304" pitchFamily="18" charset="0"/>
                <a:cs typeface="Times New Roman" panose="02020603050405020304" pitchFamily="18" charset="0"/>
              </a:rPr>
              <a:t>field</a:t>
            </a:r>
            <a:r>
              <a:rPr lang="tr-TR" sz="2000" dirty="0">
                <a:effectLst/>
                <a:ea typeface="Times New Roman" panose="02020603050405020304" pitchFamily="18" charset="0"/>
                <a:cs typeface="Times New Roman" panose="02020603050405020304" pitchFamily="18" charset="0"/>
              </a:rPr>
              <a:t> eklendi. Bu data </a:t>
            </a:r>
            <a:r>
              <a:rPr lang="tr-TR" sz="2000" dirty="0" err="1">
                <a:effectLst/>
                <a:ea typeface="Times New Roman" panose="02020603050405020304" pitchFamily="18" charset="0"/>
                <a:cs typeface="Times New Roman" panose="02020603050405020304" pitchFamily="18" charset="0"/>
              </a:rPr>
              <a:t>field’ı</a:t>
            </a:r>
            <a:r>
              <a:rPr lang="tr-TR" sz="2000" dirty="0">
                <a:effectLst/>
                <a:ea typeface="Times New Roman" panose="02020603050405020304" pitchFamily="18" charset="0"/>
                <a:cs typeface="Times New Roman" panose="02020603050405020304" pitchFamily="18" charset="0"/>
              </a:rPr>
              <a:t> </a:t>
            </a:r>
            <a:r>
              <a:rPr lang="tr-TR" sz="2000" dirty="0" err="1">
                <a:effectLst/>
                <a:ea typeface="Times New Roman" panose="02020603050405020304" pitchFamily="18" charset="0"/>
                <a:cs typeface="Times New Roman" panose="02020603050405020304" pitchFamily="18" charset="0"/>
              </a:rPr>
              <a:t>initialize</a:t>
            </a:r>
            <a:r>
              <a:rPr lang="tr-TR" sz="2000" dirty="0">
                <a:effectLst/>
                <a:ea typeface="Times New Roman" panose="02020603050405020304" pitchFamily="18" charset="0"/>
                <a:cs typeface="Times New Roman" panose="02020603050405020304" pitchFamily="18" charset="0"/>
              </a:rPr>
              <a:t> etmek içinse </a:t>
            </a:r>
            <a:r>
              <a:rPr lang="tr-TR" sz="2000" dirty="0" err="1">
                <a:effectLst/>
                <a:ea typeface="Times New Roman" panose="02020603050405020304" pitchFamily="18" charset="0"/>
                <a:cs typeface="Times New Roman" panose="02020603050405020304" pitchFamily="18" charset="0"/>
              </a:rPr>
              <a:t>ReplayRadar</a:t>
            </a:r>
            <a:r>
              <a:rPr lang="tr-TR" sz="2000" dirty="0">
                <a:effectLst/>
                <a:ea typeface="Times New Roman" panose="02020603050405020304" pitchFamily="18" charset="0"/>
                <a:cs typeface="Times New Roman" panose="02020603050405020304" pitchFamily="18" charset="0"/>
              </a:rPr>
              <a:t> parametresi alan yeni bir </a:t>
            </a:r>
            <a:r>
              <a:rPr lang="tr-TR" sz="2000" dirty="0" err="1">
                <a:effectLst/>
                <a:ea typeface="Times New Roman" panose="02020603050405020304" pitchFamily="18" charset="0"/>
                <a:cs typeface="Times New Roman" panose="02020603050405020304" pitchFamily="18" charset="0"/>
              </a:rPr>
              <a:t>constructor</a:t>
            </a:r>
            <a:r>
              <a:rPr lang="tr-TR" sz="2000" dirty="0">
                <a:effectLst/>
                <a:ea typeface="Times New Roman" panose="02020603050405020304" pitchFamily="18" charset="0"/>
                <a:cs typeface="Times New Roman" panose="02020603050405020304" pitchFamily="18" charset="0"/>
              </a:rPr>
              <a:t> eklendi.</a:t>
            </a:r>
          </a:p>
          <a:p>
            <a:pPr marL="0" indent="0">
              <a:buNone/>
            </a:pPr>
            <a:r>
              <a:rPr lang="tr-TR" sz="2000" dirty="0">
                <a:ea typeface="Times New Roman" panose="02020603050405020304" pitchFamily="18" charset="0"/>
                <a:cs typeface="Times New Roman" panose="02020603050405020304" pitchFamily="18" charset="0"/>
              </a:rPr>
              <a:t>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InfluxDBRecorder</a:t>
            </a: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Class Data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Fields</a:t>
            </a: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Son Hali</a:t>
            </a: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sz="2000" dirty="0">
              <a:effectLst/>
              <a:ea typeface="Times New Roman" panose="02020603050405020304" pitchFamily="18" charset="0"/>
              <a:cs typeface="Times New Roman" panose="02020603050405020304" pitchFamily="18" charset="0"/>
            </a:endParaRPr>
          </a:p>
          <a:p>
            <a:pPr marL="0" indent="0">
              <a:buNone/>
            </a:pPr>
            <a:endParaRPr lang="tr-TR" sz="1800" b="1"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r>
              <a:rPr lang="tr-TR" sz="1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InfluxDBRecorder</a:t>
            </a: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Class Parametre Alan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Constructor</a:t>
            </a: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tr-TR" dirty="0"/>
          </a:p>
        </p:txBody>
      </p:sp>
      <p:pic>
        <p:nvPicPr>
          <p:cNvPr id="4" name="Resim 3">
            <a:extLst>
              <a:ext uri="{FF2B5EF4-FFF2-40B4-BE49-F238E27FC236}">
                <a16:creationId xmlns:a16="http://schemas.microsoft.com/office/drawing/2014/main" id="{59C27510-4411-4931-874A-EB82D89473FC}"/>
              </a:ext>
            </a:extLst>
          </p:cNvPr>
          <p:cNvPicPr/>
          <p:nvPr/>
        </p:nvPicPr>
        <p:blipFill>
          <a:blip r:embed="rId2">
            <a:extLst>
              <a:ext uri="{28A0092B-C50C-407E-A947-70E740481C1C}">
                <a14:useLocalDpi xmlns:a14="http://schemas.microsoft.com/office/drawing/2010/main" val="0"/>
              </a:ext>
            </a:extLst>
          </a:blip>
          <a:stretch>
            <a:fillRect/>
          </a:stretch>
        </p:blipFill>
        <p:spPr>
          <a:xfrm>
            <a:off x="1138154" y="2070457"/>
            <a:ext cx="2697000" cy="512945"/>
          </a:xfrm>
          <a:prstGeom prst="rect">
            <a:avLst/>
          </a:prstGeom>
        </p:spPr>
      </p:pic>
      <p:pic>
        <p:nvPicPr>
          <p:cNvPr id="5" name="Resim 4">
            <a:extLst>
              <a:ext uri="{FF2B5EF4-FFF2-40B4-BE49-F238E27FC236}">
                <a16:creationId xmlns:a16="http://schemas.microsoft.com/office/drawing/2014/main" id="{B714A2CC-C283-46AA-8074-2575379082AD}"/>
              </a:ext>
            </a:extLst>
          </p:cNvPr>
          <p:cNvPicPr/>
          <p:nvPr/>
        </p:nvPicPr>
        <p:blipFill>
          <a:blip r:embed="rId3">
            <a:extLst>
              <a:ext uri="{28A0092B-C50C-407E-A947-70E740481C1C}">
                <a14:useLocalDpi xmlns:a14="http://schemas.microsoft.com/office/drawing/2010/main" val="0"/>
              </a:ext>
            </a:extLst>
          </a:blip>
          <a:stretch>
            <a:fillRect/>
          </a:stretch>
        </p:blipFill>
        <p:spPr>
          <a:xfrm>
            <a:off x="1138154" y="3271023"/>
            <a:ext cx="5036820" cy="1127760"/>
          </a:xfrm>
          <a:prstGeom prst="rect">
            <a:avLst/>
          </a:prstGeom>
        </p:spPr>
      </p:pic>
    </p:spTree>
    <p:extLst>
      <p:ext uri="{BB962C8B-B14F-4D97-AF65-F5344CB8AC3E}">
        <p14:creationId xmlns:p14="http://schemas.microsoft.com/office/powerpoint/2010/main" val="2520257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8499317D-7B24-4402-8761-CAEABD7DB9C1}"/>
              </a:ext>
            </a:extLst>
          </p:cNvPr>
          <p:cNvSpPr>
            <a:spLocks noGrp="1"/>
          </p:cNvSpPr>
          <p:nvPr>
            <p:ph idx="1"/>
          </p:nvPr>
        </p:nvSpPr>
        <p:spPr>
          <a:xfrm>
            <a:off x="838200" y="742549"/>
            <a:ext cx="10515600" cy="4351338"/>
          </a:xfrm>
        </p:spPr>
        <p:txBody>
          <a:bodyPr/>
          <a:lstStyle/>
          <a:p>
            <a:pPr marL="342900" lvl="0" indent="-342900">
              <a:lnSpc>
                <a:spcPct val="115000"/>
              </a:lnSpc>
              <a:buFont typeface="Times New Roman" panose="02020603050405020304" pitchFamily="18" charset="0"/>
              <a:buChar char="-"/>
            </a:pPr>
            <a:r>
              <a:rPr lang="tr-TR" sz="1800" dirty="0" err="1">
                <a:effectLst/>
                <a:ea typeface="Times New Roman" panose="02020603050405020304" pitchFamily="18" charset="0"/>
                <a:cs typeface="Times New Roman" panose="02020603050405020304" pitchFamily="18" charset="0"/>
              </a:rPr>
              <a:t>InfluxDBRecorder</a:t>
            </a:r>
            <a:r>
              <a:rPr lang="tr-TR" sz="1800" dirty="0">
                <a:effectLst/>
                <a:ea typeface="Times New Roman" panose="02020603050405020304" pitchFamily="18" charset="0"/>
                <a:cs typeface="Times New Roman" panose="02020603050405020304" pitchFamily="18" charset="0"/>
              </a:rPr>
              <a:t> </a:t>
            </a:r>
            <a:r>
              <a:rPr lang="tr-TR" sz="1800" dirty="0" err="1">
                <a:effectLst/>
                <a:ea typeface="Times New Roman" panose="02020603050405020304" pitchFamily="18" charset="0"/>
                <a:cs typeface="Times New Roman" panose="02020603050405020304" pitchFamily="18" charset="0"/>
              </a:rPr>
              <a:t>class’ının</a:t>
            </a:r>
            <a:r>
              <a:rPr lang="tr-TR" sz="1800" dirty="0">
                <a:effectLst/>
                <a:ea typeface="Times New Roman" panose="02020603050405020304" pitchFamily="18" charset="0"/>
                <a:cs typeface="Times New Roman" panose="02020603050405020304" pitchFamily="18" charset="0"/>
              </a:rPr>
              <a:t> içindeki </a:t>
            </a:r>
            <a:r>
              <a:rPr lang="tr-TR" sz="1800" dirty="0" err="1">
                <a:effectLst/>
                <a:ea typeface="Times New Roman" panose="02020603050405020304" pitchFamily="18" charset="0"/>
                <a:cs typeface="Times New Roman" panose="02020603050405020304" pitchFamily="18" charset="0"/>
              </a:rPr>
              <a:t>startReplay</a:t>
            </a:r>
            <a:r>
              <a:rPr lang="tr-TR" sz="1800" dirty="0">
                <a:effectLst/>
                <a:ea typeface="Times New Roman" panose="02020603050405020304" pitchFamily="18" charset="0"/>
                <a:cs typeface="Times New Roman" panose="02020603050405020304" pitchFamily="18" charset="0"/>
              </a:rPr>
              <a:t>() metodu içerisinde radar verilerinin bastırıldığı yerlerde </a:t>
            </a:r>
            <a:r>
              <a:rPr lang="tr-TR" sz="1800" dirty="0" err="1">
                <a:effectLst/>
                <a:ea typeface="Times New Roman" panose="02020603050405020304" pitchFamily="18" charset="0"/>
                <a:cs typeface="Times New Roman" panose="02020603050405020304" pitchFamily="18" charset="0"/>
              </a:rPr>
              <a:t>replayRadar</a:t>
            </a:r>
            <a:r>
              <a:rPr lang="tr-TR" sz="1800" dirty="0">
                <a:effectLst/>
                <a:ea typeface="Times New Roman" panose="02020603050405020304" pitchFamily="18" charset="0"/>
                <a:cs typeface="Times New Roman" panose="02020603050405020304" pitchFamily="18" charset="0"/>
              </a:rPr>
              <a:t> data </a:t>
            </a:r>
            <a:r>
              <a:rPr lang="tr-TR" sz="1800" dirty="0" err="1">
                <a:effectLst/>
                <a:ea typeface="Times New Roman" panose="02020603050405020304" pitchFamily="18" charset="0"/>
                <a:cs typeface="Times New Roman" panose="02020603050405020304" pitchFamily="18" charset="0"/>
              </a:rPr>
              <a:t>field’ı</a:t>
            </a:r>
            <a:r>
              <a:rPr lang="tr-TR" sz="1800" dirty="0">
                <a:effectLst/>
                <a:ea typeface="Times New Roman" panose="02020603050405020304" pitchFamily="18" charset="0"/>
                <a:cs typeface="Times New Roman" panose="02020603050405020304" pitchFamily="18" charset="0"/>
              </a:rPr>
              <a:t> üzerinden </a:t>
            </a:r>
            <a:r>
              <a:rPr lang="tr-TR" sz="1800" dirty="0" err="1">
                <a:effectLst/>
                <a:ea typeface="Times New Roman" panose="02020603050405020304" pitchFamily="18" charset="0"/>
                <a:cs typeface="Times New Roman" panose="02020603050405020304" pitchFamily="18" charset="0"/>
              </a:rPr>
              <a:t>void</a:t>
            </a:r>
            <a:r>
              <a:rPr lang="tr-TR" sz="1800" dirty="0">
                <a:effectLst/>
                <a:ea typeface="Times New Roman" panose="02020603050405020304" pitchFamily="18" charset="0"/>
                <a:cs typeface="Times New Roman" panose="02020603050405020304" pitchFamily="18" charset="0"/>
              </a:rPr>
              <a:t> data(</a:t>
            </a:r>
            <a:r>
              <a:rPr lang="tr-TR" sz="1800" dirty="0" err="1">
                <a:effectLst/>
                <a:ea typeface="Times New Roman" panose="02020603050405020304" pitchFamily="18" charset="0"/>
                <a:cs typeface="Times New Roman" panose="02020603050405020304" pitchFamily="18" charset="0"/>
              </a:rPr>
              <a:t>DataRecord</a:t>
            </a:r>
            <a:r>
              <a:rPr lang="tr-TR" sz="1800" dirty="0">
                <a:effectLst/>
                <a:ea typeface="Times New Roman" panose="02020603050405020304" pitchFamily="18" charset="0"/>
                <a:cs typeface="Times New Roman" panose="02020603050405020304" pitchFamily="18" charset="0"/>
              </a:rPr>
              <a:t> data) metodu çağırıldı.</a:t>
            </a:r>
            <a:r>
              <a:rPr lang="tr-TR" sz="1800" dirty="0">
                <a:ea typeface="Times New Roman" panose="02020603050405020304" pitchFamily="18" charset="0"/>
                <a:cs typeface="Times New Roman" panose="02020603050405020304" pitchFamily="18" charset="0"/>
              </a:rPr>
              <a:t> </a:t>
            </a:r>
            <a:r>
              <a:rPr lang="tr-TR" sz="1800" dirty="0" err="1">
                <a:effectLst/>
                <a:ea typeface="Times New Roman" panose="02020603050405020304" pitchFamily="18" charset="0"/>
                <a:cs typeface="Times New Roman" panose="02020603050405020304" pitchFamily="18" charset="0"/>
              </a:rPr>
              <a:t>startReplay</a:t>
            </a:r>
            <a:r>
              <a:rPr lang="tr-TR" sz="1800" dirty="0">
                <a:effectLst/>
                <a:ea typeface="Times New Roman" panose="02020603050405020304" pitchFamily="18" charset="0"/>
                <a:cs typeface="Times New Roman" panose="02020603050405020304" pitchFamily="18" charset="0"/>
              </a:rPr>
              <a:t>() metodu bittiğinde ise </a:t>
            </a:r>
            <a:r>
              <a:rPr lang="tr-TR" sz="1800" dirty="0" err="1">
                <a:effectLst/>
                <a:ea typeface="Times New Roman" panose="02020603050405020304" pitchFamily="18" charset="0"/>
                <a:cs typeface="Times New Roman" panose="02020603050405020304" pitchFamily="18" charset="0"/>
              </a:rPr>
              <a:t>replayRadar</a:t>
            </a:r>
            <a:r>
              <a:rPr lang="tr-TR" sz="1800" dirty="0">
                <a:effectLst/>
                <a:ea typeface="Times New Roman" panose="02020603050405020304" pitchFamily="18" charset="0"/>
                <a:cs typeface="Times New Roman" panose="02020603050405020304" pitchFamily="18" charset="0"/>
              </a:rPr>
              <a:t> data </a:t>
            </a:r>
            <a:r>
              <a:rPr lang="tr-TR" sz="1800" dirty="0" err="1">
                <a:effectLst/>
                <a:ea typeface="Times New Roman" panose="02020603050405020304" pitchFamily="18" charset="0"/>
                <a:cs typeface="Times New Roman" panose="02020603050405020304" pitchFamily="18" charset="0"/>
              </a:rPr>
              <a:t>field’ı</a:t>
            </a:r>
            <a:r>
              <a:rPr lang="tr-TR" sz="1800" dirty="0">
                <a:ea typeface="Times New Roman" panose="02020603050405020304" pitchFamily="18" charset="0"/>
                <a:cs typeface="Times New Roman" panose="02020603050405020304" pitchFamily="18" charset="0"/>
              </a:rPr>
              <a:t> </a:t>
            </a:r>
            <a:r>
              <a:rPr lang="tr-TR" sz="1800" dirty="0">
                <a:effectLst/>
                <a:ea typeface="Times New Roman" panose="02020603050405020304" pitchFamily="18" charset="0"/>
                <a:cs typeface="Times New Roman" panose="02020603050405020304" pitchFamily="18" charset="0"/>
              </a:rPr>
              <a:t>üzerinden </a:t>
            </a:r>
            <a:r>
              <a:rPr lang="tr-TR" sz="1800" dirty="0" err="1">
                <a:effectLst/>
                <a:ea typeface="Times New Roman" panose="02020603050405020304" pitchFamily="18" charset="0"/>
                <a:cs typeface="Times New Roman" panose="02020603050405020304" pitchFamily="18" charset="0"/>
              </a:rPr>
              <a:t>void</a:t>
            </a:r>
            <a:r>
              <a:rPr lang="tr-TR" sz="1800" dirty="0">
                <a:effectLst/>
                <a:ea typeface="Times New Roman" panose="02020603050405020304" pitchFamily="18" charset="0"/>
                <a:cs typeface="Times New Roman" panose="02020603050405020304" pitchFamily="18" charset="0"/>
              </a:rPr>
              <a:t> </a:t>
            </a:r>
            <a:r>
              <a:rPr lang="tr-TR" sz="1800" dirty="0" err="1">
                <a:effectLst/>
                <a:ea typeface="Times New Roman" panose="02020603050405020304" pitchFamily="18" charset="0"/>
                <a:cs typeface="Times New Roman" panose="02020603050405020304" pitchFamily="18" charset="0"/>
              </a:rPr>
              <a:t>replayFinish</a:t>
            </a:r>
            <a:r>
              <a:rPr lang="tr-TR" sz="1800" dirty="0">
                <a:effectLst/>
                <a:ea typeface="Times New Roman" panose="02020603050405020304" pitchFamily="18" charset="0"/>
                <a:cs typeface="Times New Roman" panose="02020603050405020304" pitchFamily="18" charset="0"/>
              </a:rPr>
              <a:t>() metodu çağırıldı. Ardından Main2 </a:t>
            </a:r>
            <a:r>
              <a:rPr lang="tr-TR" sz="1800" dirty="0" err="1">
                <a:effectLst/>
                <a:ea typeface="Times New Roman" panose="02020603050405020304" pitchFamily="18" charset="0"/>
                <a:cs typeface="Times New Roman" panose="02020603050405020304" pitchFamily="18" charset="0"/>
              </a:rPr>
              <a:t>class’ını</a:t>
            </a:r>
            <a:r>
              <a:rPr lang="tr-TR" sz="1800" dirty="0">
                <a:effectLst/>
                <a:ea typeface="Times New Roman" panose="02020603050405020304" pitchFamily="18" charset="0"/>
                <a:cs typeface="Times New Roman" panose="02020603050405020304" pitchFamily="18" charset="0"/>
              </a:rPr>
              <a:t> çalıştırarak Java </a:t>
            </a:r>
            <a:r>
              <a:rPr lang="tr-TR" sz="1800" dirty="0" err="1">
                <a:effectLst/>
                <a:ea typeface="Times New Roman" panose="02020603050405020304" pitchFamily="18" charset="0"/>
                <a:cs typeface="Times New Roman" panose="02020603050405020304" pitchFamily="18" charset="0"/>
              </a:rPr>
              <a:t>IDE’sinde</a:t>
            </a:r>
            <a:r>
              <a:rPr lang="tr-TR" sz="1800" dirty="0">
                <a:effectLst/>
                <a:ea typeface="Times New Roman" panose="02020603050405020304" pitchFamily="18" charset="0"/>
                <a:cs typeface="Times New Roman" panose="02020603050405020304" pitchFamily="18" charset="0"/>
              </a:rPr>
              <a:t> konsolda bastırılan radar verilerini kontrol ettim. Ayrıca konsolda bir radar verisi </a:t>
            </a:r>
            <a:r>
              <a:rPr lang="tr-TR" sz="1800" dirty="0" err="1">
                <a:effectLst/>
                <a:ea typeface="Times New Roman" panose="02020603050405020304" pitchFamily="18" charset="0"/>
                <a:cs typeface="Times New Roman" panose="02020603050405020304" pitchFamily="18" charset="0"/>
              </a:rPr>
              <a:t>print</a:t>
            </a:r>
            <a:r>
              <a:rPr lang="tr-TR" sz="1800" dirty="0">
                <a:ea typeface="Times New Roman" panose="02020603050405020304" pitchFamily="18" charset="0"/>
                <a:cs typeface="Times New Roman" panose="02020603050405020304" pitchFamily="18" charset="0"/>
              </a:rPr>
              <a:t> </a:t>
            </a:r>
            <a:r>
              <a:rPr lang="tr-TR" sz="1800" dirty="0">
                <a:effectLst/>
                <a:ea typeface="Times New Roman" panose="02020603050405020304" pitchFamily="18" charset="0"/>
                <a:cs typeface="Times New Roman" panose="02020603050405020304" pitchFamily="18" charset="0"/>
              </a:rPr>
              <a:t>edildikten sonra diğerine geçerken beklenen sürelerin aralarındaki </a:t>
            </a:r>
            <a:r>
              <a:rPr lang="tr-TR" sz="1800" dirty="0">
                <a:effectLst/>
                <a:ea typeface="Times New Roman" panose="02020603050405020304" pitchFamily="18" charset="0"/>
              </a:rPr>
              <a:t>kayıt zamanı farkıyla uyuşup uyuşmadığına da dikkat ettim.</a:t>
            </a:r>
          </a:p>
          <a:p>
            <a:pPr marL="0" lvl="0" indent="0">
              <a:lnSpc>
                <a:spcPct val="115000"/>
              </a:lnSpc>
              <a:buNone/>
            </a:pPr>
            <a:r>
              <a:rPr lang="tr-TR" sz="1800" dirty="0"/>
              <a:t>       </a:t>
            </a:r>
          </a:p>
          <a:p>
            <a:pPr marL="0" lvl="0" indent="0">
              <a:lnSpc>
                <a:spcPct val="115000"/>
              </a:lnSpc>
              <a:buNone/>
            </a:pPr>
            <a:r>
              <a:rPr lang="tr-TR" sz="1800" dirty="0">
                <a:solidFill>
                  <a:srgbClr val="FF0000"/>
                </a:solidFill>
                <a:effectLst/>
                <a:latin typeface="Times New Roman" panose="02020603050405020304" pitchFamily="18" charset="0"/>
                <a:ea typeface="Times New Roman" panose="02020603050405020304" pitchFamily="18" charset="0"/>
              </a:rPr>
              <a:t>      Main2 Class</a:t>
            </a:r>
            <a:endParaRPr lang="tr-TR" dirty="0"/>
          </a:p>
        </p:txBody>
      </p:sp>
      <p:pic>
        <p:nvPicPr>
          <p:cNvPr id="4" name="Resim 3">
            <a:extLst>
              <a:ext uri="{FF2B5EF4-FFF2-40B4-BE49-F238E27FC236}">
                <a16:creationId xmlns:a16="http://schemas.microsoft.com/office/drawing/2014/main" id="{F2C6CC31-B328-4B28-8AD9-FB5D692BB584}"/>
              </a:ext>
            </a:extLst>
          </p:cNvPr>
          <p:cNvPicPr/>
          <p:nvPr/>
        </p:nvPicPr>
        <p:blipFill>
          <a:blip r:embed="rId2">
            <a:extLst>
              <a:ext uri="{28A0092B-C50C-407E-A947-70E740481C1C}">
                <a14:useLocalDpi xmlns:a14="http://schemas.microsoft.com/office/drawing/2010/main" val="0"/>
              </a:ext>
            </a:extLst>
          </a:blip>
          <a:stretch>
            <a:fillRect/>
          </a:stretch>
        </p:blipFill>
        <p:spPr>
          <a:xfrm>
            <a:off x="1279753" y="3775193"/>
            <a:ext cx="4732020" cy="1882140"/>
          </a:xfrm>
          <a:prstGeom prst="rect">
            <a:avLst/>
          </a:prstGeom>
        </p:spPr>
      </p:pic>
    </p:spTree>
    <p:extLst>
      <p:ext uri="{BB962C8B-B14F-4D97-AF65-F5344CB8AC3E}">
        <p14:creationId xmlns:p14="http://schemas.microsoft.com/office/powerpoint/2010/main" val="70480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103EF94B-67A0-4657-800C-5E51368237C9}"/>
              </a:ext>
            </a:extLst>
          </p:cNvPr>
          <p:cNvSpPr>
            <a:spLocks noGrp="1"/>
          </p:cNvSpPr>
          <p:nvPr>
            <p:ph idx="1"/>
          </p:nvPr>
        </p:nvSpPr>
        <p:spPr>
          <a:xfrm>
            <a:off x="838200" y="1626193"/>
            <a:ext cx="10515600" cy="4351338"/>
          </a:xfrm>
        </p:spPr>
        <p:txBody>
          <a:bodyPr/>
          <a:lstStyle/>
          <a:p>
            <a:pPr marL="0" indent="0">
              <a:lnSpc>
                <a:spcPct val="115000"/>
              </a:lnSpc>
              <a:buNone/>
            </a:pP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Main2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Class’ının</a:t>
            </a: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Çalıştırılmasının Ardından Java </a:t>
            </a:r>
            <a:r>
              <a:rPr lang="tr-TR" sz="20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IDE’sindeki</a:t>
            </a:r>
            <a:r>
              <a:rPr lang="tr-TR" sz="20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Konsol Üzerinden Kontrol</a:t>
            </a:r>
            <a:endParaRPr lang="tr-TR" sz="20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tr-TR" dirty="0"/>
          </a:p>
        </p:txBody>
      </p:sp>
      <p:pic>
        <p:nvPicPr>
          <p:cNvPr id="4" name="Resim 3">
            <a:extLst>
              <a:ext uri="{FF2B5EF4-FFF2-40B4-BE49-F238E27FC236}">
                <a16:creationId xmlns:a16="http://schemas.microsoft.com/office/drawing/2014/main" id="{B338BBF0-C441-46EC-9B67-9AEEBF11C68C}"/>
              </a:ext>
            </a:extLst>
          </p:cNvPr>
          <p:cNvPicPr/>
          <p:nvPr/>
        </p:nvPicPr>
        <p:blipFill>
          <a:blip r:embed="rId2">
            <a:extLst>
              <a:ext uri="{28A0092B-C50C-407E-A947-70E740481C1C}">
                <a14:useLocalDpi xmlns:a14="http://schemas.microsoft.com/office/drawing/2010/main" val="0"/>
              </a:ext>
            </a:extLst>
          </a:blip>
          <a:stretch>
            <a:fillRect/>
          </a:stretch>
        </p:blipFill>
        <p:spPr>
          <a:xfrm>
            <a:off x="2627790" y="2355850"/>
            <a:ext cx="5181600" cy="2146300"/>
          </a:xfrm>
          <a:prstGeom prst="rect">
            <a:avLst/>
          </a:prstGeom>
        </p:spPr>
      </p:pic>
    </p:spTree>
    <p:extLst>
      <p:ext uri="{BB962C8B-B14F-4D97-AF65-F5344CB8AC3E}">
        <p14:creationId xmlns:p14="http://schemas.microsoft.com/office/powerpoint/2010/main" val="2809827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a:extLst>
              <a:ext uri="{FF2B5EF4-FFF2-40B4-BE49-F238E27FC236}">
                <a16:creationId xmlns:a16="http://schemas.microsoft.com/office/drawing/2014/main" id="{7DD0F001-5DC0-4658-84EB-9B5BB56CA26D}"/>
              </a:ext>
            </a:extLst>
          </p:cNvPr>
          <p:cNvSpPr>
            <a:spLocks noGrp="1"/>
          </p:cNvSpPr>
          <p:nvPr>
            <p:ph idx="1"/>
          </p:nvPr>
        </p:nvSpPr>
        <p:spPr/>
        <p:txBody>
          <a:bodyPr/>
          <a:lstStyle/>
          <a:p>
            <a:r>
              <a:rPr lang="tr-TR" dirty="0"/>
              <a:t>Zaman serisi </a:t>
            </a:r>
            <a:r>
              <a:rPr lang="tr-TR" dirty="0" err="1"/>
              <a:t>veritabanları</a:t>
            </a:r>
            <a:r>
              <a:rPr lang="tr-TR" dirty="0"/>
              <a:t>, veri tabanı endüstrisinde en hızlı büyüyen </a:t>
            </a:r>
            <a:r>
              <a:rPr lang="tr-TR" dirty="0" err="1"/>
              <a:t>segmenttir</a:t>
            </a:r>
            <a:r>
              <a:rPr lang="tr-TR" dirty="0"/>
              <a:t>. Ancak hangi zaman serisi </a:t>
            </a:r>
            <a:r>
              <a:rPr lang="tr-TR" dirty="0" err="1"/>
              <a:t>veritabanı</a:t>
            </a:r>
            <a:r>
              <a:rPr lang="tr-TR" dirty="0"/>
              <a:t> en iyi ve en popüler? Popülerliği belirlemenin birçok yolu vardır, ancak bağımsız bir web sitesi olan DB-</a:t>
            </a:r>
            <a:r>
              <a:rPr lang="tr-TR" dirty="0" err="1"/>
              <a:t>Engines</a:t>
            </a:r>
            <a:r>
              <a:rPr lang="tr-TR" dirty="0"/>
              <a:t>, </a:t>
            </a:r>
            <a:r>
              <a:rPr lang="tr-TR" dirty="0" err="1"/>
              <a:t>veritabanlarını</a:t>
            </a:r>
            <a:r>
              <a:rPr lang="tr-TR" dirty="0"/>
              <a:t> arama motorunun popülerliğine, sosyal medyadan bahsetmeye, iş ilanlarına ve teknik tartışma hacmine göre sıralar.</a:t>
            </a:r>
          </a:p>
        </p:txBody>
      </p:sp>
    </p:spTree>
    <p:extLst>
      <p:ext uri="{BB962C8B-B14F-4D97-AF65-F5344CB8AC3E}">
        <p14:creationId xmlns:p14="http://schemas.microsoft.com/office/powerpoint/2010/main" val="32289136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D47766-FD4B-47CF-B374-A60D89DC659D}"/>
              </a:ext>
            </a:extLst>
          </p:cNvPr>
          <p:cNvSpPr>
            <a:spLocks noGrp="1"/>
          </p:cNvSpPr>
          <p:nvPr>
            <p:ph type="title"/>
          </p:nvPr>
        </p:nvSpPr>
        <p:spPr/>
        <p:txBody>
          <a:bodyPr>
            <a:normAutofit/>
          </a:bodyPr>
          <a:lstStyle/>
          <a:p>
            <a:r>
              <a:rPr lang="tr-TR" sz="2000" dirty="0" err="1">
                <a:solidFill>
                  <a:srgbClr val="FF0000"/>
                </a:solidFill>
                <a:effectLst/>
                <a:latin typeface="+mn-lt"/>
                <a:ea typeface="Times New Roman" panose="02020603050405020304" pitchFamily="18" charset="0"/>
              </a:rPr>
              <a:t>void</a:t>
            </a:r>
            <a:r>
              <a:rPr lang="tr-TR" sz="2000" dirty="0">
                <a:solidFill>
                  <a:srgbClr val="FF0000"/>
                </a:solidFill>
                <a:effectLst/>
                <a:latin typeface="+mn-lt"/>
                <a:ea typeface="Times New Roman" panose="02020603050405020304" pitchFamily="18" charset="0"/>
              </a:rPr>
              <a:t> </a:t>
            </a:r>
            <a:r>
              <a:rPr lang="tr-TR" sz="2000" dirty="0" err="1">
                <a:solidFill>
                  <a:srgbClr val="FF0000"/>
                </a:solidFill>
                <a:effectLst/>
                <a:latin typeface="+mn-lt"/>
                <a:ea typeface="Times New Roman" panose="02020603050405020304" pitchFamily="18" charset="0"/>
              </a:rPr>
              <a:t>startReplay</a:t>
            </a:r>
            <a:r>
              <a:rPr lang="tr-TR" sz="2000" dirty="0">
                <a:solidFill>
                  <a:srgbClr val="FF0000"/>
                </a:solidFill>
                <a:effectLst/>
                <a:latin typeface="+mn-lt"/>
                <a:ea typeface="Times New Roman" panose="02020603050405020304" pitchFamily="18" charset="0"/>
              </a:rPr>
              <a:t>(</a:t>
            </a:r>
            <a:r>
              <a:rPr lang="tr-TR" sz="2000" dirty="0" err="1">
                <a:solidFill>
                  <a:srgbClr val="FF0000"/>
                </a:solidFill>
                <a:effectLst/>
                <a:latin typeface="+mn-lt"/>
                <a:ea typeface="Times New Roman" panose="02020603050405020304" pitchFamily="18" charset="0"/>
              </a:rPr>
              <a:t>String</a:t>
            </a:r>
            <a:r>
              <a:rPr lang="tr-TR" sz="2000" dirty="0">
                <a:solidFill>
                  <a:srgbClr val="FF0000"/>
                </a:solidFill>
                <a:effectLst/>
                <a:latin typeface="+mn-lt"/>
                <a:ea typeface="Times New Roman" panose="02020603050405020304" pitchFamily="18" charset="0"/>
              </a:rPr>
              <a:t> </a:t>
            </a:r>
            <a:r>
              <a:rPr lang="tr-TR" sz="2000" dirty="0" err="1">
                <a:solidFill>
                  <a:srgbClr val="FF0000"/>
                </a:solidFill>
                <a:effectLst/>
                <a:latin typeface="+mn-lt"/>
                <a:ea typeface="Times New Roman" panose="02020603050405020304" pitchFamily="18" charset="0"/>
              </a:rPr>
              <a:t>recordName</a:t>
            </a:r>
            <a:r>
              <a:rPr lang="tr-TR" sz="2000" dirty="0">
                <a:solidFill>
                  <a:srgbClr val="FF0000"/>
                </a:solidFill>
                <a:effectLst/>
                <a:latin typeface="+mn-lt"/>
                <a:ea typeface="Times New Roman" panose="02020603050405020304" pitchFamily="18" charset="0"/>
              </a:rPr>
              <a:t>) </a:t>
            </a:r>
            <a:r>
              <a:rPr lang="tr-TR" sz="2000" dirty="0" err="1">
                <a:solidFill>
                  <a:srgbClr val="FF0000"/>
                </a:solidFill>
                <a:effectLst/>
                <a:latin typeface="+mn-lt"/>
                <a:ea typeface="Times New Roman" panose="02020603050405020304" pitchFamily="18" charset="0"/>
              </a:rPr>
              <a:t>Method</a:t>
            </a:r>
            <a:r>
              <a:rPr lang="tr-TR" sz="2000" dirty="0">
                <a:solidFill>
                  <a:srgbClr val="FF0000"/>
                </a:solidFill>
                <a:effectLst/>
                <a:latin typeface="+mn-lt"/>
                <a:ea typeface="Times New Roman" panose="02020603050405020304" pitchFamily="18" charset="0"/>
              </a:rPr>
              <a:t> Son Hali</a:t>
            </a:r>
            <a:endParaRPr lang="tr-TR" sz="2000" dirty="0">
              <a:latin typeface="+mn-lt"/>
            </a:endParaRPr>
          </a:p>
        </p:txBody>
      </p:sp>
      <p:pic>
        <p:nvPicPr>
          <p:cNvPr id="4" name="İçerik Yer Tutucusu 3">
            <a:extLst>
              <a:ext uri="{FF2B5EF4-FFF2-40B4-BE49-F238E27FC236}">
                <a16:creationId xmlns:a16="http://schemas.microsoft.com/office/drawing/2014/main" id="{B6DBCEA7-7E08-49FB-A596-CF6E912D5B81}"/>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03440" y="1690687"/>
            <a:ext cx="5390827" cy="2765903"/>
          </a:xfrm>
          <a:prstGeom prst="rect">
            <a:avLst/>
          </a:prstGeom>
          <a:noFill/>
        </p:spPr>
      </p:pic>
      <p:pic>
        <p:nvPicPr>
          <p:cNvPr id="5" name="Resim 4">
            <a:extLst>
              <a:ext uri="{FF2B5EF4-FFF2-40B4-BE49-F238E27FC236}">
                <a16:creationId xmlns:a16="http://schemas.microsoft.com/office/drawing/2014/main" id="{51BFA18F-A1F5-46D6-8461-F89035A9B93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772000" y="1940887"/>
            <a:ext cx="4986655" cy="3420110"/>
          </a:xfrm>
          <a:prstGeom prst="rect">
            <a:avLst/>
          </a:prstGeom>
          <a:noFill/>
        </p:spPr>
      </p:pic>
    </p:spTree>
    <p:extLst>
      <p:ext uri="{BB962C8B-B14F-4D97-AF65-F5344CB8AC3E}">
        <p14:creationId xmlns:p14="http://schemas.microsoft.com/office/powerpoint/2010/main" val="3487510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extLst>
              <a:ext uri="{FF2B5EF4-FFF2-40B4-BE49-F238E27FC236}">
                <a16:creationId xmlns:a16="http://schemas.microsoft.com/office/drawing/2014/main" id="{437DC9C5-B553-433D-A038-7B51250172D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266523" y="1327875"/>
            <a:ext cx="5658954" cy="4351337"/>
          </a:xfrm>
          <a:prstGeom prst="rect">
            <a:avLst/>
          </a:prstGeom>
        </p:spPr>
      </p:pic>
    </p:spTree>
    <p:extLst>
      <p:ext uri="{BB962C8B-B14F-4D97-AF65-F5344CB8AC3E}">
        <p14:creationId xmlns:p14="http://schemas.microsoft.com/office/powerpoint/2010/main" val="286128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6C604C7E-4A49-49DD-B3AD-05408CC9AD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41783762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DA115F-2CB3-4767-9DF3-D6323C841A78}"/>
              </a:ext>
            </a:extLst>
          </p:cNvPr>
          <p:cNvSpPr>
            <a:spLocks noGrp="1"/>
          </p:cNvSpPr>
          <p:nvPr>
            <p:ph type="title"/>
          </p:nvPr>
        </p:nvSpPr>
        <p:spPr/>
        <p:txBody>
          <a:bodyPr>
            <a:normAutofit/>
          </a:bodyPr>
          <a:lstStyle/>
          <a:p>
            <a:r>
              <a:rPr lang="tr-TR" sz="3200" dirty="0">
                <a:solidFill>
                  <a:srgbClr val="FF0000"/>
                </a:solidFill>
              </a:rPr>
              <a:t>Zaman serisi – en hızlı büyüyen </a:t>
            </a:r>
            <a:r>
              <a:rPr lang="tr-TR" sz="3200" dirty="0" err="1">
                <a:solidFill>
                  <a:srgbClr val="FF0000"/>
                </a:solidFill>
              </a:rPr>
              <a:t>veritabanı</a:t>
            </a:r>
            <a:r>
              <a:rPr lang="tr-TR" sz="3200" dirty="0">
                <a:solidFill>
                  <a:srgbClr val="FF0000"/>
                </a:solidFill>
              </a:rPr>
              <a:t> kategorisi</a:t>
            </a:r>
          </a:p>
        </p:txBody>
      </p:sp>
      <p:sp>
        <p:nvSpPr>
          <p:cNvPr id="3" name="İçerik Yer Tutucusu 2">
            <a:extLst>
              <a:ext uri="{FF2B5EF4-FFF2-40B4-BE49-F238E27FC236}">
                <a16:creationId xmlns:a16="http://schemas.microsoft.com/office/drawing/2014/main" id="{6D13E8FF-ED5C-4866-BAA5-7C22C2ED4A1D}"/>
              </a:ext>
            </a:extLst>
          </p:cNvPr>
          <p:cNvSpPr>
            <a:spLocks noGrp="1"/>
          </p:cNvSpPr>
          <p:nvPr>
            <p:ph idx="1"/>
          </p:nvPr>
        </p:nvSpPr>
        <p:spPr/>
        <p:txBody>
          <a:bodyPr>
            <a:normAutofit/>
          </a:bodyPr>
          <a:lstStyle/>
          <a:p>
            <a:r>
              <a:rPr lang="tr-TR" dirty="0"/>
              <a:t>DB-</a:t>
            </a:r>
            <a:r>
              <a:rPr lang="tr-TR" dirty="0" err="1"/>
              <a:t>Engines</a:t>
            </a:r>
            <a:r>
              <a:rPr lang="tr-TR" dirty="0"/>
              <a:t> ayrıca zaman serisi </a:t>
            </a:r>
            <a:r>
              <a:rPr lang="tr-TR" dirty="0" err="1"/>
              <a:t>veritabanı</a:t>
            </a:r>
            <a:r>
              <a:rPr lang="tr-TR" dirty="0"/>
              <a:t> yönetim sistemlerini (Zaman Serisi VTYS) popülerliklerine göre sıralar. Zaman serisi </a:t>
            </a:r>
            <a:r>
              <a:rPr lang="tr-TR" dirty="0" err="1"/>
              <a:t>veritabanları</a:t>
            </a:r>
            <a:r>
              <a:rPr lang="tr-TR" dirty="0"/>
              <a:t>, veri tabanı endüstrisinin geçen yıl içinde en hızlı büyüyen bölümüdür.</a:t>
            </a:r>
          </a:p>
        </p:txBody>
      </p:sp>
    </p:spTree>
    <p:extLst>
      <p:ext uri="{BB962C8B-B14F-4D97-AF65-F5344CB8AC3E}">
        <p14:creationId xmlns:p14="http://schemas.microsoft.com/office/powerpoint/2010/main" val="3110995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73F0FF26-11AF-40F6-B945-74B0A4B1BE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Tree>
    <p:extLst>
      <p:ext uri="{BB962C8B-B14F-4D97-AF65-F5344CB8AC3E}">
        <p14:creationId xmlns:p14="http://schemas.microsoft.com/office/powerpoint/2010/main" val="1267123378"/>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1890</Words>
  <Application>Microsoft Office PowerPoint</Application>
  <PresentationFormat>Geniş ekran</PresentationFormat>
  <Paragraphs>122</Paragraphs>
  <Slides>61</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61</vt:i4>
      </vt:variant>
    </vt:vector>
  </HeadingPairs>
  <TitlesOfParts>
    <vt:vector size="67" baseType="lpstr">
      <vt:lpstr>Arial</vt:lpstr>
      <vt:lpstr>Calibri</vt:lpstr>
      <vt:lpstr>Calibri Light</vt:lpstr>
      <vt:lpstr>Geekflare</vt:lpstr>
      <vt:lpstr>Times New Roman</vt:lpstr>
      <vt:lpstr>Office Teması</vt:lpstr>
      <vt:lpstr>Time Series Database(Zaman Verisi Veritabanları)</vt:lpstr>
      <vt:lpstr>PowerPoint Sunusu</vt:lpstr>
      <vt:lpstr>PowerPoint Sunusu</vt:lpstr>
      <vt:lpstr>PowerPoint Sunusu</vt:lpstr>
      <vt:lpstr>PowerPoint Sunusu</vt:lpstr>
      <vt:lpstr>PowerPoint Sunusu</vt:lpstr>
      <vt:lpstr>PowerPoint Sunusu</vt:lpstr>
      <vt:lpstr>Zaman serisi – en hızlı büyüyen veritabanı kategorisi</vt:lpstr>
      <vt:lpstr>PowerPoint Sunusu</vt:lpstr>
      <vt:lpstr>InfluxDB</vt:lpstr>
      <vt:lpstr>Özellikler</vt:lpstr>
      <vt:lpstr>PowerPoint Sunusu</vt:lpstr>
      <vt:lpstr>PowerPoint Sunusu</vt:lpstr>
      <vt:lpstr>PowerPoint Sunusu</vt:lpstr>
      <vt:lpstr>PowerPoint Sunusu</vt:lpstr>
      <vt:lpstr>PowerPoint Sunusu</vt:lpstr>
      <vt:lpstr>PowerPoint Sunusu</vt:lpstr>
      <vt:lpstr>PowerPoint Sunusu</vt:lpstr>
      <vt:lpstr>Database İçerisine Measurement’lar Ekleme Kod Parçası Yöntem 1</vt:lpstr>
      <vt:lpstr>InfluxDB Konsolu Üzerinde Database Oluşumu ve Bu Database İçerisindeki Measurement’ların Verilerinin Kontrolü</vt:lpstr>
      <vt:lpstr>PowerPoint Sunusu</vt:lpstr>
      <vt:lpstr>PowerPoint Sunusu</vt:lpstr>
      <vt:lpstr>Database İçerisine Measurement’lar Ekleme Kod Parçası Yöntem 2 </vt:lpstr>
      <vt:lpstr>InfluxDB Konsolu Üzerinde Database Oluşumu ve Bu Database İçerisindeki Measurement’ların Verilerinin Kontrolü</vt:lpstr>
      <vt:lpstr>PowerPoint Sunusu</vt:lpstr>
      <vt:lpstr>Database İçerisine Measurement’lar Ekleme Kod Parçası Yöntem 2 Düzeltilmiş Hali </vt:lpstr>
      <vt:lpstr>InfluxDB Konsolu Üzerinde Database Oluşumu ve Bu Database İçerisindeki Measurement’ların Verilerinin Kontrolü Düzeltilmiş Hali</vt:lpstr>
      <vt:lpstr>PowerPoint Sunusu</vt:lpstr>
      <vt:lpstr>Radar Verileri ile Alakalı InfluxDBRecorder Class Metotları </vt:lpstr>
      <vt:lpstr>PowerPoint Sunusu</vt:lpstr>
      <vt:lpstr>PowerPoint Sunusu</vt:lpstr>
      <vt:lpstr>Test 1 Class</vt:lpstr>
      <vt:lpstr>Test2 Class</vt:lpstr>
      <vt:lpstr>   Test3 Class</vt:lpstr>
      <vt:lpstr>Test4 Class</vt:lpstr>
      <vt:lpstr>PowerPoint Sunusu</vt:lpstr>
      <vt:lpstr>Test5 Class</vt:lpstr>
      <vt:lpstr>Test6 Class</vt:lpstr>
      <vt:lpstr>Test7 Class</vt:lpstr>
      <vt:lpstr>Test8 Class</vt:lpstr>
      <vt:lpstr>PowerPoint Sunusu</vt:lpstr>
      <vt:lpstr>Main Class</vt:lpstr>
      <vt:lpstr>Main2 Class</vt:lpstr>
      <vt:lpstr>startReplay(String recordName) Method</vt:lpstr>
      <vt:lpstr>PowerPoint Sunusu</vt:lpstr>
      <vt:lpstr>startReplay(String recordName) Method Thread Eklenmiş Hali</vt:lpstr>
      <vt:lpstr>PowerPoint Sunusu</vt:lpstr>
      <vt:lpstr>PowerPoint Sunusu</vt:lpstr>
      <vt:lpstr>Main3 Class</vt:lpstr>
      <vt:lpstr>Main4 Class</vt:lpstr>
      <vt:lpstr>startReplay2(String logType) Method</vt:lpstr>
      <vt:lpstr>PowerPoint Sunusu</vt:lpstr>
      <vt:lpstr>startReplay2(String logType) Method Thread Eklenmiş Hali</vt:lpstr>
      <vt:lpstr>PowerPoint Sunusu</vt:lpstr>
      <vt:lpstr>PowerPoint Sunusu</vt:lpstr>
      <vt:lpstr>PowerPoint Sunusu</vt:lpstr>
      <vt:lpstr>PowerPoint Sunusu</vt:lpstr>
      <vt:lpstr>PowerPoint Sunusu</vt:lpstr>
      <vt:lpstr>PowerPoint Sunusu</vt:lpstr>
      <vt:lpstr>void startReplay(String recordName) Method Son Hali</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 Series Database(Zaman Verisi Veritabanları)</dc:title>
  <dc:creator>Mehmet ACAR</dc:creator>
  <cp:lastModifiedBy>Mehmet ACAR</cp:lastModifiedBy>
  <cp:revision>10</cp:revision>
  <dcterms:created xsi:type="dcterms:W3CDTF">2021-09-03T19:22:07Z</dcterms:created>
  <dcterms:modified xsi:type="dcterms:W3CDTF">2021-09-06T14:37:29Z</dcterms:modified>
</cp:coreProperties>
</file>